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4.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6.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7.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9.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0.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3" r:id="rId5"/>
    <p:sldMasterId id="2147483795" r:id="rId6"/>
    <p:sldMasterId id="2147483842" r:id="rId7"/>
    <p:sldMasterId id="2147483870" r:id="rId8"/>
    <p:sldMasterId id="2147483889" r:id="rId9"/>
    <p:sldMasterId id="2147483909" r:id="rId10"/>
    <p:sldMasterId id="2147483995" r:id="rId11"/>
    <p:sldMasterId id="2147484018" r:id="rId12"/>
    <p:sldMasterId id="2147484060" r:id="rId13"/>
  </p:sldMasterIdLst>
  <p:notesMasterIdLst>
    <p:notesMasterId r:id="rId58"/>
  </p:notesMasterIdLst>
  <p:handoutMasterIdLst>
    <p:handoutMasterId r:id="rId59"/>
  </p:handoutMasterIdLst>
  <p:sldIdLst>
    <p:sldId id="2076137618" r:id="rId14"/>
    <p:sldId id="257" r:id="rId15"/>
    <p:sldId id="2076136477" r:id="rId16"/>
    <p:sldId id="2123258527" r:id="rId17"/>
    <p:sldId id="2076136457" r:id="rId18"/>
    <p:sldId id="2076137313" r:id="rId19"/>
    <p:sldId id="2076137293" r:id="rId20"/>
    <p:sldId id="2123258528" r:id="rId21"/>
    <p:sldId id="2076137636" r:id="rId22"/>
    <p:sldId id="2123258532" r:id="rId23"/>
    <p:sldId id="2123258533" r:id="rId24"/>
    <p:sldId id="2123258534" r:id="rId25"/>
    <p:sldId id="2123258521" r:id="rId26"/>
    <p:sldId id="2123258522" r:id="rId27"/>
    <p:sldId id="2076137637" r:id="rId28"/>
    <p:sldId id="2123258516" r:id="rId29"/>
    <p:sldId id="2123258517" r:id="rId30"/>
    <p:sldId id="2123258518" r:id="rId31"/>
    <p:sldId id="2123258519" r:id="rId32"/>
    <p:sldId id="2123258529" r:id="rId33"/>
    <p:sldId id="2076137329" r:id="rId34"/>
    <p:sldId id="2076137277" r:id="rId35"/>
    <p:sldId id="2076137279" r:id="rId36"/>
    <p:sldId id="2076137284" r:id="rId37"/>
    <p:sldId id="2076137280" r:id="rId38"/>
    <p:sldId id="2076137291" r:id="rId39"/>
    <p:sldId id="2076137285" r:id="rId40"/>
    <p:sldId id="2076137282" r:id="rId41"/>
    <p:sldId id="2076137289" r:id="rId42"/>
    <p:sldId id="2123258526" r:id="rId43"/>
    <p:sldId id="2123258524" r:id="rId44"/>
    <p:sldId id="2123258523" r:id="rId45"/>
    <p:sldId id="2076137316" r:id="rId46"/>
    <p:sldId id="2076137317" r:id="rId47"/>
    <p:sldId id="2076137318" r:id="rId48"/>
    <p:sldId id="2076137306" r:id="rId49"/>
    <p:sldId id="2076137307" r:id="rId50"/>
    <p:sldId id="2076137319" r:id="rId51"/>
    <p:sldId id="2076137320" r:id="rId52"/>
    <p:sldId id="2076137321" r:id="rId53"/>
    <p:sldId id="2076137322" r:id="rId54"/>
    <p:sldId id="2123258530" r:id="rId55"/>
    <p:sldId id="2123258514" r:id="rId56"/>
    <p:sldId id="212325851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691A4D86-FD44-4186-A059-ED45DB8A0894}">
          <p14:sldIdLst>
            <p14:sldId id="2076137618"/>
            <p14:sldId id="257"/>
            <p14:sldId id="2076136477"/>
            <p14:sldId id="2123258527"/>
            <p14:sldId id="2076136457"/>
            <p14:sldId id="2076137313"/>
            <p14:sldId id="2076137293"/>
            <p14:sldId id="2123258528"/>
            <p14:sldId id="2076137636"/>
            <p14:sldId id="2123258532"/>
            <p14:sldId id="2123258533"/>
            <p14:sldId id="2123258534"/>
            <p14:sldId id="2123258521"/>
            <p14:sldId id="2123258522"/>
            <p14:sldId id="2076137637"/>
            <p14:sldId id="2123258516"/>
            <p14:sldId id="2123258517"/>
            <p14:sldId id="2123258518"/>
            <p14:sldId id="2123258519"/>
            <p14:sldId id="2123258529"/>
            <p14:sldId id="2076137329"/>
            <p14:sldId id="2076137277"/>
            <p14:sldId id="2076137279"/>
            <p14:sldId id="2076137284"/>
            <p14:sldId id="2076137280"/>
            <p14:sldId id="2076137291"/>
            <p14:sldId id="2076137285"/>
            <p14:sldId id="2076137282"/>
            <p14:sldId id="2076137289"/>
            <p14:sldId id="2123258526"/>
            <p14:sldId id="2123258524"/>
            <p14:sldId id="2123258523"/>
            <p14:sldId id="2076137316"/>
            <p14:sldId id="2076137317"/>
            <p14:sldId id="2076137318"/>
            <p14:sldId id="2076137306"/>
            <p14:sldId id="2076137307"/>
            <p14:sldId id="2076137319"/>
            <p14:sldId id="2076137320"/>
            <p14:sldId id="2076137321"/>
            <p14:sldId id="2076137322"/>
            <p14:sldId id="2123258530"/>
            <p14:sldId id="2123258514"/>
            <p14:sldId id="21232585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A"/>
    <a:srgbClr val="3C3C41"/>
    <a:srgbClr val="742774"/>
    <a:srgbClr val="742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42" autoAdjust="0"/>
  </p:normalViewPr>
  <p:slideViewPr>
    <p:cSldViewPr snapToGrid="0">
      <p:cViewPr varScale="1">
        <p:scale>
          <a:sx n="105" d="100"/>
          <a:sy n="105" d="100"/>
        </p:scale>
        <p:origin x="128"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handoutMaster" Target="handoutMasters/handout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222D-E2AF-4C49-A639-ABE9263065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F8C996-8DCD-4578-A35F-42306331C6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3B4DBB-89D8-4481-8040-A8845784EEDA}" type="datetimeFigureOut">
              <a:rPr lang="en-US" smtClean="0"/>
              <a:t>10/27/2022</a:t>
            </a:fld>
            <a:endParaRPr lang="en-US"/>
          </a:p>
        </p:txBody>
      </p:sp>
      <p:sp>
        <p:nvSpPr>
          <p:cNvPr id="4" name="Footer Placeholder 3">
            <a:extLst>
              <a:ext uri="{FF2B5EF4-FFF2-40B4-BE49-F238E27FC236}">
                <a16:creationId xmlns:a16="http://schemas.microsoft.com/office/drawing/2014/main" id="{587E2FB6-1F28-4751-8D77-9B3668F7E1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C9666C8-8E3B-46D4-BA7C-898433F313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12CD41-B4EE-4C4F-9559-C6429C377E57}" type="slidenum">
              <a:rPr lang="en-US" smtClean="0"/>
              <a:t>‹#›</a:t>
            </a:fld>
            <a:endParaRPr lang="en-US"/>
          </a:p>
        </p:txBody>
      </p:sp>
    </p:spTree>
    <p:extLst>
      <p:ext uri="{BB962C8B-B14F-4D97-AF65-F5344CB8AC3E}">
        <p14:creationId xmlns:p14="http://schemas.microsoft.com/office/powerpoint/2010/main" val="1311327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C7197-4AFD-4C95-B294-D1361E8904CF}"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3513B-B2D0-4CD6-A04A-7225AC80CB34}" type="slidenum">
              <a:rPr lang="en-US" smtClean="0"/>
              <a:t>‹#›</a:t>
            </a:fld>
            <a:endParaRPr lang="en-US"/>
          </a:p>
        </p:txBody>
      </p:sp>
    </p:spTree>
    <p:extLst>
      <p:ext uri="{BB962C8B-B14F-4D97-AF65-F5344CB8AC3E}">
        <p14:creationId xmlns:p14="http://schemas.microsoft.com/office/powerpoint/2010/main" val="954955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763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there is a detailed view on file capacity and logs.  All of this information is rich in detail and easily accessible.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AD2E83-4ADA-4C32-A28A-EE701F6041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277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there is a detailed view on file capacity and logs.  All of this information is rich in detail and easily accessible.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AD2E83-4ADA-4C32-A28A-EE701F6041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277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to ensure compliance, we apply some capacity enforcements.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AD2E83-4ADA-4C32-A28A-EE701F6041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833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to ensure compliance, we apply some capacity enforcements.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AD2E83-4ADA-4C32-A28A-EE701F6041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833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to ensure compliance, we apply some capacity enforcements.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AD2E83-4ADA-4C32-A28A-EE701F6041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83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to ensure compliance, we apply some capacity enforcements.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AD2E83-4ADA-4C32-A28A-EE701F6041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833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to ensure compliance, we apply some capacity enforcements.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AD2E83-4ADA-4C32-A28A-EE701F6041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833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dirty="0"/>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10/27/2022</a:t>
            </a:fld>
            <a:endParaRPr lang="en-US" dirty="0"/>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3161302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538663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15944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927852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89445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76464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10335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76464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Secure your tenant</a:t>
            </a:r>
          </a:p>
          <a:p>
            <a:r>
              <a:rPr lang="en-US" sz="800" dirty="0"/>
              <a:t>Establish an environment strategy</a:t>
            </a:r>
          </a:p>
          <a:p>
            <a:r>
              <a:rPr lang="en-US" sz="800" dirty="0"/>
              <a:t>Setup DLP policies</a:t>
            </a:r>
          </a:p>
          <a:p>
            <a:r>
              <a:rPr lang="en-US" sz="800" dirty="0"/>
              <a:t>Monitor your tenant</a:t>
            </a:r>
          </a:p>
          <a:p>
            <a:r>
              <a:rPr lang="en-US" sz="800" dirty="0"/>
              <a:t>Activity logs</a:t>
            </a:r>
          </a:p>
          <a:p>
            <a:endParaRPr lang="en-US" sz="800" dirty="0"/>
          </a:p>
          <a:p>
            <a:r>
              <a:rPr lang="en-US" sz="800" dirty="0"/>
              <a:t>Alert &amp; action based on activity</a:t>
            </a:r>
          </a:p>
          <a:p>
            <a:endParaRPr lang="en-US" sz="800" dirty="0"/>
          </a:p>
          <a:p>
            <a:r>
              <a:rPr lang="en-US" sz="800" dirty="0"/>
              <a:t>Deploying apps</a:t>
            </a:r>
          </a:p>
          <a:p>
            <a:r>
              <a:rPr lang="en-US" sz="800" dirty="0"/>
              <a:t>Application lifecycle management</a:t>
            </a:r>
          </a:p>
          <a:p>
            <a:r>
              <a:rPr lang="en-US" sz="800" dirty="0"/>
              <a:t>Azure DevOps task</a:t>
            </a:r>
          </a:p>
          <a:p>
            <a:endParaRPr lang="en-US" sz="800" dirty="0"/>
          </a:p>
          <a:p>
            <a:endParaRPr lang="en-US" sz="8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10/27/2022 4:18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8807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76464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NOTE!!! Currently data is exported as JSON files but most likely that will be changed in the future to have data available as Common Data Model in Data Lake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76464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78AD2E83-4ADA-4C32-A28A-EE701F604193}" type="slidenum">
              <a:rPr lang="en-US" smtClean="0"/>
              <a:t>40</a:t>
            </a:fld>
            <a:endParaRPr lang="en-US"/>
          </a:p>
        </p:txBody>
      </p:sp>
    </p:spTree>
    <p:extLst>
      <p:ext uri="{BB962C8B-B14F-4D97-AF65-F5344CB8AC3E}">
        <p14:creationId xmlns:p14="http://schemas.microsoft.com/office/powerpoint/2010/main" val="3429995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538663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538663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03303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9616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9616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538663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 Power Platform offers admins greater insight into how storage capacity is being used.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95340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Master" Target="../slideMasters/slideMaster3.xml"/><Relationship Id="rId6" Type="http://schemas.openxmlformats.org/officeDocument/2006/relationships/image" Target="../media/image42.jpeg"/><Relationship Id="rId5" Type="http://schemas.microsoft.com/office/2007/relationships/hdphoto" Target="../media/hdphoto1.wdp"/><Relationship Id="rId4" Type="http://schemas.openxmlformats.org/officeDocument/2006/relationships/image" Target="../media/image4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7.jpe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3.xml"/><Relationship Id="rId4" Type="http://schemas.openxmlformats.org/officeDocument/2006/relationships/image" Target="../media/image64.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1.sv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2.sv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1.bin"/></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7.jpe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8.jpeg"/><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9.xml"/><Relationship Id="rId4" Type="http://schemas.openxmlformats.org/officeDocument/2006/relationships/image" Target="../media/image93.jpe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2.bin"/></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37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29301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696456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795794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87561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3153277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93673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58107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116537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09784" y="0"/>
            <a:ext cx="8900740"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427830" y="990191"/>
            <a:ext cx="8256175" cy="4877618"/>
            <a:chOff x="3256668" y="185626"/>
            <a:chExt cx="8421728"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blipFill dpi="0" rotWithShape="0">
              <a:blip r:embed="rId4" cstate="email">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blipFill dpi="0" rotWithShape="0">
              <a:blip r:embed="rId6"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blipFill dpi="0" rotWithShape="0">
              <a:blip r:embed="rId7"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564886" y="2001705"/>
              <a:ext cx="2113510" cy="2114441"/>
            </a:xfrm>
            <a:prstGeom prst="roundRect">
              <a:avLst/>
            </a:prstGeom>
            <a:blipFill dpi="0" rotWithShape="0">
              <a:blip r:embed="rId8"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7766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71515197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6648565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5785127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6985544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0243656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40181844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5244332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1010145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41694"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4994003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473835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1821901"/>
            <a:ext cx="4885203" cy="3260896"/>
          </a:xfrm>
          <a:noFill/>
        </p:spPr>
        <p:txBody>
          <a:bodyPr vert="horz" wrap="square" lIns="0" tIns="0" rIns="0" bIns="0" rtlCol="0" anchor="t" anchorCtr="0">
            <a:noAutofit/>
          </a:bodyPr>
          <a:lstStyle>
            <a:lvl1pPr>
              <a:defRPr lang="en-US" sz="3920" spc="-49" baseline="0" dirty="0">
                <a:solidFill>
                  <a:schemeClr val="tx1"/>
                </a:solidFill>
                <a:latin typeface="+mn-lt"/>
              </a:defRPr>
            </a:lvl1pPr>
          </a:lstStyle>
          <a:p>
            <a:pPr marL="0" lvl="0">
              <a:lnSpc>
                <a:spcPts val="5489"/>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7366641" y="-165505"/>
            <a:ext cx="7266056" cy="7733989"/>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extLst>
                <a:ext uri="{28A0092B-C50C-407E-A947-70E740481C1C}">
                  <a14:useLocalDpi xmlns:a14="http://schemas.microsoft.com/office/drawing/2010/main"/>
                </a:ext>
              </a:extLst>
            </a:blip>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44794426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46999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74655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252677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764617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57245192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13327938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98525786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pic>
        <p:nvPicPr>
          <p:cNvPr id="11" name="Picture 9">
            <a:extLst>
              <a:ext uri="{FF2B5EF4-FFF2-40B4-BE49-F238E27FC236}">
                <a16:creationId xmlns:a16="http://schemas.microsoft.com/office/drawing/2014/main" id="{561AB51C-6A77-442C-A443-564D1F455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30916" y="486947"/>
            <a:ext cx="10869930" cy="6371053"/>
          </a:xfrm>
          <a:prstGeom prst="rect">
            <a:avLst/>
          </a:prstGeom>
        </p:spPr>
      </p:pic>
    </p:spTree>
    <p:extLst>
      <p:ext uri="{BB962C8B-B14F-4D97-AF65-F5344CB8AC3E}">
        <p14:creationId xmlns:p14="http://schemas.microsoft.com/office/powerpoint/2010/main" val="236686403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98894334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4468240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762051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0584"/>
          <a:stretch/>
        </p:blipFill>
        <p:spPr>
          <a:xfrm>
            <a:off x="274249" y="257170"/>
            <a:ext cx="1119930" cy="569191"/>
          </a:xfrm>
          <a:prstGeom prst="rect">
            <a:avLst/>
          </a:prstGeom>
        </p:spPr>
      </p:pic>
    </p:spTree>
    <p:extLst>
      <p:ext uri="{BB962C8B-B14F-4D97-AF65-F5344CB8AC3E}">
        <p14:creationId xmlns:p14="http://schemas.microsoft.com/office/powerpoint/2010/main" val="684525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1F156F-23F4-49BE-B101-AC23E79B7D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7750630" y="4359729"/>
            <a:ext cx="4441370" cy="2498271"/>
          </a:xfrm>
          <a:prstGeom prst="rect">
            <a:avLst/>
          </a:prstGeom>
        </p:spPr>
      </p:pic>
      <p:sp>
        <p:nvSpPr>
          <p:cNvPr id="2" name="Title 1"/>
          <p:cNvSpPr>
            <a:spLocks noGrp="1"/>
          </p:cNvSpPr>
          <p:nvPr>
            <p:ph type="title"/>
          </p:nvPr>
        </p:nvSpPr>
        <p:spPr>
          <a:xfrm>
            <a:off x="269240" y="289513"/>
            <a:ext cx="11495723" cy="904289"/>
          </a:xfrm>
        </p:spPr>
        <p:txBody>
          <a:bodyPr/>
          <a:lstStyle>
            <a:lvl1pPr algn="l" defTabSz="914016" rtl="0" eaLnBrk="1" latinLnBrk="0" hangingPunct="1">
              <a:lnSpc>
                <a:spcPct val="90000"/>
              </a:lnSpc>
              <a:spcBef>
                <a:spcPct val="0"/>
              </a:spcBef>
              <a:buNone/>
              <a:defRPr lang="en-US" sz="3200" b="0" kern="1200" cap="none" spc="-100" baseline="0" dirty="0">
                <a:ln w="3175">
                  <a:noFill/>
                </a:ln>
                <a:solidFill>
                  <a:schemeClr val="accent3"/>
                </a:solidFill>
                <a:effectLst/>
                <a:latin typeface="+mj-lt"/>
                <a:ea typeface="+mn-ea"/>
                <a:cs typeface="Segoe UI"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181258726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40996775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268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7" y="1922804"/>
            <a:ext cx="4758211" cy="543097"/>
          </a:xfrm>
        </p:spPr>
        <p:txBody>
          <a:bodyPr wrap="square" lIns="0" tIns="0" rIns="0" bIns="0">
            <a:spAutoFit/>
          </a:bodyPr>
          <a:lstStyle>
            <a:lvl1pPr marL="0" indent="0">
              <a:lnSpc>
                <a:spcPct val="90000"/>
              </a:lnSpc>
              <a:spcAft>
                <a:spcPts val="1200"/>
              </a:spcAft>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2322479"/>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3200">
                <a:solidFill>
                  <a:schemeClr val="tx2"/>
                </a:solidFill>
                <a:latin typeface="+mj-lt"/>
              </a:defRPr>
            </a:lvl1pPr>
          </a:lstStyle>
          <a:p>
            <a:r>
              <a:rPr lang="en-US"/>
              <a:t>Click to edit Master title style</a:t>
            </a:r>
          </a:p>
        </p:txBody>
      </p:sp>
      <p:sp>
        <p:nvSpPr>
          <p:cNvPr id="4" name="Slide Number Placeholder 2"/>
          <p:cNvSpPr>
            <a:spLocks noGrp="1"/>
          </p:cNvSpPr>
          <p:nvPr>
            <p:ph type="sldNum" sz="quarter" idx="11"/>
          </p:nvPr>
        </p:nvSpPr>
        <p:spPr>
          <a:xfrm>
            <a:off x="11367166" y="6561764"/>
            <a:ext cx="555596" cy="134483"/>
          </a:xfrm>
        </p:spPr>
        <p:txBody>
          <a:bodyPr/>
          <a:lstStyle/>
          <a:p>
            <a:fld id="{27258FFF-F925-446B-8502-81C933981705}" type="slidenum">
              <a:rPr>
                <a:solidFill>
                  <a:srgbClr val="505050"/>
                </a:solidFill>
              </a:rPr>
              <a:pPr/>
              <a:t>‹#›</a:t>
            </a:fld>
            <a:endParaRPr>
              <a:solidFill>
                <a:srgbClr val="505050"/>
              </a:solidFill>
            </a:endParaRPr>
          </a:p>
        </p:txBody>
      </p:sp>
      <p:sp>
        <p:nvSpPr>
          <p:cNvPr id="5" name="Footer Placeholder 3">
            <a:extLst>
              <a:ext uri="{FF2B5EF4-FFF2-40B4-BE49-F238E27FC236}">
                <a16:creationId xmlns:a16="http://schemas.microsoft.com/office/drawing/2014/main" id="{AAFF5CE3-5A54-4792-A64E-FD259F3168E3}"/>
              </a:ext>
            </a:extLst>
          </p:cNvPr>
          <p:cNvSpPr>
            <a:spLocks noGrp="1"/>
          </p:cNvSpPr>
          <p:nvPr>
            <p:ph type="ftr" sz="quarter" idx="12"/>
          </p:nvPr>
        </p:nvSpPr>
        <p:spPr>
          <a:xfrm>
            <a:off x="448212" y="6561764"/>
            <a:ext cx="3859607" cy="134483"/>
          </a:xfrm>
        </p:spPr>
        <p:txBody>
          <a:bodyPr/>
          <a:lstStyle/>
          <a:p>
            <a:r>
              <a:rPr lang="en-US">
                <a:solidFill>
                  <a:srgbClr val="505050"/>
                </a:solidFill>
              </a:rPr>
              <a:t>Microsoft Confidential - Internal Only</a:t>
            </a:r>
          </a:p>
        </p:txBody>
      </p:sp>
    </p:spTree>
    <p:extLst>
      <p:ext uri="{BB962C8B-B14F-4D97-AF65-F5344CB8AC3E}">
        <p14:creationId xmlns:p14="http://schemas.microsoft.com/office/powerpoint/2010/main" val="424736750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69240" y="1086665"/>
            <a:ext cx="11495723" cy="430901"/>
          </a:xfrm>
        </p:spPr>
        <p:txBody>
          <a:bodyPr tIns="0" bIns="0" anchor="ctr">
            <a:spAutoFit/>
          </a:bodyPr>
          <a:lstStyle>
            <a:lvl1pPr marL="0" indent="0">
              <a:buNone/>
              <a:defRPr sz="2800"/>
            </a:lvl1pPr>
            <a:lvl2pPr>
              <a:defRPr sz="1765"/>
            </a:lvl2pPr>
            <a:lvl3pPr>
              <a:defRPr sz="1567"/>
            </a:lvl3pPr>
            <a:lvl4pPr>
              <a:defRPr sz="1370"/>
            </a:lvl4pPr>
            <a:lvl5pPr>
              <a:defRPr sz="1370"/>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221061033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805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4267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4"/>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1"/>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491095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80" y="228603"/>
            <a:ext cx="11296416" cy="656655"/>
          </a:xfrm>
        </p:spPr>
        <p:txBody>
          <a:bodyPr/>
          <a:lstStyle>
            <a:lvl1pPr marL="0" indent="0">
              <a:buFont typeface="Wingdings" panose="05000000000000000000" pitchFamily="2" charset="2"/>
              <a:buNone/>
              <a:defRPr sz="4266"/>
            </a:lvl1p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lvl1pPr marL="228550" indent="-228550">
              <a:buFont typeface="Wingdings" panose="05000000000000000000" pitchFamily="2" charset="2"/>
              <a:buChar char="§"/>
              <a:defRPr/>
            </a:lvl1pPr>
            <a:lvl2pPr marL="457101" indent="-228550">
              <a:buFont typeface="Wingdings" panose="05000000000000000000" pitchFamily="2" charset="2"/>
              <a:buChar char="§"/>
              <a:defRPr/>
            </a:lvl2pPr>
            <a:lvl3pPr marL="657082" indent="-199981">
              <a:buFont typeface="Wingdings" panose="05000000000000000000" pitchFamily="2" charset="2"/>
              <a:buChar char="§"/>
              <a:defRPr/>
            </a:lvl3pPr>
            <a:lvl4pPr marL="842781" indent="-180935">
              <a:buFont typeface="Wingdings" panose="05000000000000000000" pitchFamily="2" charset="2"/>
              <a:buChar char="§"/>
              <a:defRPr/>
            </a:lvl4pPr>
            <a:lvl5pPr marL="1023717" indent="-168238">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247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88150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5539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1"/>
            <a:ext cx="7254865" cy="543185"/>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585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0928234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9603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9646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6"/>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6"/>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3"/>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3" y="1700067"/>
            <a:ext cx="3556129" cy="770920"/>
          </a:xfrm>
        </p:spPr>
        <p:txBody>
          <a:bodyPr wrap="square" lIns="0" tIns="0" rIns="0" bIns="0">
            <a:noAutofit/>
          </a:bodyPr>
          <a:lstStyle>
            <a:lvl1pPr marL="0" marR="0" indent="0" algn="l" defTabSz="914192"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56059716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26463890"/>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91648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5750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3"/>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2" cy="136396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Tree>
    <p:extLst>
      <p:ext uri="{BB962C8B-B14F-4D97-AF65-F5344CB8AC3E}">
        <p14:creationId xmlns:p14="http://schemas.microsoft.com/office/powerpoint/2010/main" val="1440261322"/>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56907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414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140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Title Slide 1">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26422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09995065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1767050538"/>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703"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0"/>
            </a:lvl3pPr>
            <a:lvl4pPr>
              <a:defRPr sz="1370"/>
            </a:lvl4pPr>
            <a:lvl5pPr>
              <a:defRPr sz="1027"/>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281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3" y="4847661"/>
            <a:ext cx="9609045"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703"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460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4"/>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3"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908961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4"/>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1"/>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1537874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8"/>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1"/>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29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5"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7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5"/>
            <a:ext cx="3837818" cy="3786998"/>
          </a:xfrm>
        </p:spPr>
        <p:txBody>
          <a:bodyPr wrap="square" lIns="0" tIns="0" rIns="0" bIns="0">
            <a:noAutofit/>
          </a:bodyPr>
          <a:lstStyle>
            <a:lvl1pPr marL="0" indent="0" defTabSz="507136">
              <a:spcAft>
                <a:spcPts val="490"/>
              </a:spcAft>
              <a:buNone/>
              <a:defRPr sz="1765" spc="0" baseline="0">
                <a:solidFill>
                  <a:schemeClr val="tx1"/>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022966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4"/>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43839"/>
          </a:xfrm>
        </p:spPr>
        <p:txBody>
          <a:bodyPr lIns="0" tIns="0" rIns="0" bIns="0"/>
          <a:lstStyle>
            <a:lvl1pPr marL="0" indent="0">
              <a:lnSpc>
                <a:spcPts val="1765"/>
              </a:lnSpc>
              <a:spcBef>
                <a:spcPts val="0"/>
              </a:spcBef>
              <a:buNone/>
              <a:defRPr sz="1370" b="0" spc="0">
                <a:solidFill>
                  <a:srgbClr val="742774"/>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331946"/>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27623683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431727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gn="ctr">
              <a:lnSpc>
                <a:spcPts val="3135"/>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572831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8522689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gn="ctr">
              <a:lnSpc>
                <a:spcPts val="3135"/>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6570560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20"/>
            <a:ext cx="1693247" cy="2817053"/>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4"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8"/>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61685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399720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60477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392405874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56"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8" y="3497261"/>
            <a:ext cx="11074319" cy="553998"/>
          </a:xfrm>
        </p:spPr>
        <p:txBody>
          <a:bodyPr/>
          <a:lstStyle>
            <a:lvl1pPr algn="ctr">
              <a:defRPr>
                <a:solidFill>
                  <a:schemeClr val="bg1"/>
                </a:solidFill>
              </a:defRPr>
            </a:lvl1pPr>
          </a:lstStyle>
          <a:p>
            <a:pPr marL="65075" lvl="0" defTabSz="932293"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53950360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01093899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bg1"/>
                </a:solidFill>
              </a:defRPr>
            </a:lvl1pPr>
          </a:lstStyle>
          <a:p>
            <a:pPr marL="0" lvl="0">
              <a:lnSpc>
                <a:spcPts val="5488"/>
              </a:lnSpc>
            </a:pPr>
            <a:r>
              <a:rPr lang="en-US"/>
              <a:t>Section title</a:t>
            </a:r>
          </a:p>
        </p:txBody>
      </p:sp>
    </p:spTree>
    <p:extLst>
      <p:ext uri="{BB962C8B-B14F-4D97-AF65-F5344CB8AC3E}">
        <p14:creationId xmlns:p14="http://schemas.microsoft.com/office/powerpoint/2010/main" val="138076911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p:spPr>
        <p:txBody>
          <a:bodyPr lIns="0" tIns="0" rIns="0" bIns="0"/>
          <a:lstStyle>
            <a:lvl1pPr marL="280013" indent="-280013">
              <a:lnSpc>
                <a:spcPts val="1765"/>
              </a:lnSpc>
              <a:spcBef>
                <a:spcPts val="0"/>
              </a:spcBef>
              <a:buFont typeface="Arial" panose="020B0604020202020204" pitchFamily="34" charset="0"/>
              <a:buChar char="•"/>
              <a:defRPr sz="1370" b="0" i="0" spc="0">
                <a:solidFill>
                  <a:schemeClr val="tx1"/>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02483059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7"/>
            <a:ext cx="1693247" cy="3034229"/>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7"/>
            <a:ext cx="1693247" cy="3034229"/>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62996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355615605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76478207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p:spPr>
        <p:txBody>
          <a:bodyPr lIns="0" tIns="0" rIns="0" bIns="0"/>
          <a:lstStyle>
            <a:lvl1pPr marL="0" indent="0">
              <a:lnSpc>
                <a:spcPts val="1174"/>
              </a:lnSpc>
              <a:spcBef>
                <a:spcPts val="882"/>
              </a:spcBef>
              <a:buFont typeface="Arial" panose="020B0604020202020204" pitchFamily="34" charset="0"/>
              <a:buNone/>
              <a:defRPr sz="980" b="0" i="0" spc="0">
                <a:solidFill>
                  <a:schemeClr val="tx1"/>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98871451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BD16CE1-A41F-43DF-99E4-2D54DBC1DFBA}"/>
              </a:ext>
            </a:extLst>
          </p:cNvPr>
          <p:cNvSpPr>
            <a:spLocks noGrp="1"/>
          </p:cNvSpPr>
          <p:nvPr>
            <p:ph type="ftr" sz="quarter" idx="10"/>
          </p:nvPr>
        </p:nvSpPr>
        <p:spPr/>
        <p:txBody>
          <a:bodyPr/>
          <a:lstStyle/>
          <a:p>
            <a:r>
              <a:rPr lang="en-US">
                <a:solidFill>
                  <a:schemeClr val="bg1">
                    <a:lumMod val="65000"/>
                  </a:schemeClr>
                </a:solidFill>
              </a:rPr>
              <a:t>© Microsoft Corporation                                                                                  								                      Power Platform </a:t>
            </a:r>
          </a:p>
        </p:txBody>
      </p:sp>
      <p:sp>
        <p:nvSpPr>
          <p:cNvPr id="4" name="Text Placeholder 4">
            <a:extLst>
              <a:ext uri="{FF2B5EF4-FFF2-40B4-BE49-F238E27FC236}">
                <a16:creationId xmlns:a16="http://schemas.microsoft.com/office/drawing/2014/main" id="{32C2568C-A901-455A-9891-A59F9ACAE7C7}"/>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 name="Content Placeholder 15">
            <a:extLst>
              <a:ext uri="{FF2B5EF4-FFF2-40B4-BE49-F238E27FC236}">
                <a16:creationId xmlns:a16="http://schemas.microsoft.com/office/drawing/2014/main" id="{AF7664AC-5A49-4869-849F-33D4BE26E705}"/>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 name="Content Placeholder 15">
            <a:extLst>
              <a:ext uri="{FF2B5EF4-FFF2-40B4-BE49-F238E27FC236}">
                <a16:creationId xmlns:a16="http://schemas.microsoft.com/office/drawing/2014/main" id="{9A375501-8BAE-4474-B7C5-8FF87CC6C407}"/>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0F8797E4-AE56-4C4B-B866-C8A495E3FDC3}"/>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Title Placeholder 1">
            <a:extLst>
              <a:ext uri="{FF2B5EF4-FFF2-40B4-BE49-F238E27FC236}">
                <a16:creationId xmlns:a16="http://schemas.microsoft.com/office/drawing/2014/main" id="{A4F11A96-3D55-4C13-9D4F-67C291E7D7DB}"/>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9" name="Text Placeholder 3">
            <a:extLst>
              <a:ext uri="{FF2B5EF4-FFF2-40B4-BE49-F238E27FC236}">
                <a16:creationId xmlns:a16="http://schemas.microsoft.com/office/drawing/2014/main" id="{1ECDB96C-4FD3-48BC-A769-B5B1741F0C2D}"/>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0" name="Text Placeholder 4">
            <a:extLst>
              <a:ext uri="{FF2B5EF4-FFF2-40B4-BE49-F238E27FC236}">
                <a16:creationId xmlns:a16="http://schemas.microsoft.com/office/drawing/2014/main" id="{AB6E909F-ED42-46A4-8FD9-BF923A9EBB2A}"/>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C3A4301-7514-40BC-9C21-04FE2ACB705E}"/>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27654487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67695092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1736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528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272"/>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3" y="153681"/>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902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3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descr="A close up of a logo&#10;&#10;Description automatically generated">
            <a:extLst>
              <a:ext uri="{FF2B5EF4-FFF2-40B4-BE49-F238E27FC236}">
                <a16:creationId xmlns:a16="http://schemas.microsoft.com/office/drawing/2014/main" id="{946B0343-0C1F-4A28-B429-D67A62CA3C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4135108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593216"/>
            <a:ext cx="9630389" cy="1793104"/>
          </a:xfrm>
          <a:noFill/>
        </p:spPr>
        <p:txBody>
          <a:bodyPr lIns="0" tIns="0" rIns="0" bIns="182880" anchor="b" anchorCtr="0"/>
          <a:lstStyle>
            <a:lvl1pPr>
              <a:defRPr sz="3921" strike="noStrike" spc="-49" baseline="0">
                <a:solidFill>
                  <a:schemeClr val="bg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410882"/>
            <a:ext cx="9602819" cy="745370"/>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8" name="Hexagon 7">
            <a:extLst>
              <a:ext uri="{FF2B5EF4-FFF2-40B4-BE49-F238E27FC236}">
                <a16:creationId xmlns:a16="http://schemas.microsoft.com/office/drawing/2014/main" id="{4D406F93-D5AB-4302-94F4-D5B4654F5F35}"/>
              </a:ext>
            </a:extLst>
          </p:cNvPr>
          <p:cNvSpPr/>
          <p:nvPr userDrawn="1"/>
        </p:nvSpPr>
        <p:spPr bwMode="auto">
          <a:xfrm>
            <a:off x="7588790" y="1657639"/>
            <a:ext cx="4603210" cy="5059190"/>
          </a:xfrm>
          <a:custGeom>
            <a:avLst/>
            <a:gdLst>
              <a:gd name="connsiteX0" fmla="*/ 0 w 5985491"/>
              <a:gd name="connsiteY0" fmla="*/ 2579954 h 5159907"/>
              <a:gd name="connsiteX1" fmla="*/ 1289977 w 5985491"/>
              <a:gd name="connsiteY1" fmla="*/ 1 h 5159907"/>
              <a:gd name="connsiteX2" fmla="*/ 4695514 w 5985491"/>
              <a:gd name="connsiteY2" fmla="*/ 1 h 5159907"/>
              <a:gd name="connsiteX3" fmla="*/ 5985491 w 5985491"/>
              <a:gd name="connsiteY3" fmla="*/ 2579954 h 5159907"/>
              <a:gd name="connsiteX4" fmla="*/ 4695514 w 5985491"/>
              <a:gd name="connsiteY4" fmla="*/ 5159906 h 5159907"/>
              <a:gd name="connsiteX5" fmla="*/ 1289977 w 5985491"/>
              <a:gd name="connsiteY5" fmla="*/ 5159906 h 5159907"/>
              <a:gd name="connsiteX6" fmla="*/ 0 w 5985491"/>
              <a:gd name="connsiteY6" fmla="*/ 2579954 h 5159907"/>
              <a:gd name="connsiteX0" fmla="*/ 0 w 4695514"/>
              <a:gd name="connsiteY0" fmla="*/ 2579953 h 5159905"/>
              <a:gd name="connsiteX1" fmla="*/ 1289977 w 4695514"/>
              <a:gd name="connsiteY1" fmla="*/ 0 h 5159905"/>
              <a:gd name="connsiteX2" fmla="*/ 4695514 w 4695514"/>
              <a:gd name="connsiteY2" fmla="*/ 0 h 5159905"/>
              <a:gd name="connsiteX3" fmla="*/ 4695514 w 4695514"/>
              <a:gd name="connsiteY3" fmla="*/ 5159905 h 5159905"/>
              <a:gd name="connsiteX4" fmla="*/ 1289977 w 4695514"/>
              <a:gd name="connsiteY4" fmla="*/ 5159905 h 5159905"/>
              <a:gd name="connsiteX5" fmla="*/ 0 w 4695514"/>
              <a:gd name="connsiteY5" fmla="*/ 2579953 h 51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514" h="5159905">
                <a:moveTo>
                  <a:pt x="0" y="2579953"/>
                </a:moveTo>
                <a:lnTo>
                  <a:pt x="1289977" y="0"/>
                </a:lnTo>
                <a:lnTo>
                  <a:pt x="4695514" y="0"/>
                </a:lnTo>
                <a:lnTo>
                  <a:pt x="4695514" y="5159905"/>
                </a:lnTo>
                <a:lnTo>
                  <a:pt x="1289977" y="5159905"/>
                </a:lnTo>
                <a:lnTo>
                  <a:pt x="0" y="2579953"/>
                </a:lnTo>
                <a:close/>
              </a:path>
            </a:pathLst>
          </a:cu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2F7356A-A1D0-486F-8874-61ED63F92C4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932637" y="0"/>
            <a:ext cx="5259364" cy="6858001"/>
          </a:xfrm>
          <a:custGeom>
            <a:avLst/>
            <a:gdLst>
              <a:gd name="connsiteX0" fmla="*/ 1152093 w 5364825"/>
              <a:gd name="connsiteY0" fmla="*/ 0 h 6994526"/>
              <a:gd name="connsiteX1" fmla="*/ 5364825 w 5364825"/>
              <a:gd name="connsiteY1" fmla="*/ 0 h 6994526"/>
              <a:gd name="connsiteX2" fmla="*/ 5364825 w 5364825"/>
              <a:gd name="connsiteY2" fmla="*/ 6994526 h 6994526"/>
              <a:gd name="connsiteX3" fmla="*/ 2345172 w 5364825"/>
              <a:gd name="connsiteY3" fmla="*/ 6994526 h 6994526"/>
              <a:gd name="connsiteX4" fmla="*/ 0 w 5364825"/>
              <a:gd name="connsiteY4" fmla="*/ 2304185 h 699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825" h="6994526">
                <a:moveTo>
                  <a:pt x="1152093" y="0"/>
                </a:moveTo>
                <a:lnTo>
                  <a:pt x="5364825" y="0"/>
                </a:lnTo>
                <a:lnTo>
                  <a:pt x="5364825" y="6994526"/>
                </a:lnTo>
                <a:lnTo>
                  <a:pt x="2345172" y="6994526"/>
                </a:lnTo>
                <a:lnTo>
                  <a:pt x="0" y="2304185"/>
                </a:lnTo>
                <a:close/>
              </a:path>
            </a:pathLst>
          </a:custGeom>
          <a:ln w="73025">
            <a:solidFill>
              <a:schemeClr val="accent2">
                <a:lumMod val="75000"/>
              </a:schemeClr>
            </a:solidFill>
          </a:ln>
        </p:spPr>
      </p:pic>
      <p:sp>
        <p:nvSpPr>
          <p:cNvPr id="25" name="Hexagon 24">
            <a:extLst>
              <a:ext uri="{FF2B5EF4-FFF2-40B4-BE49-F238E27FC236}">
                <a16:creationId xmlns:a16="http://schemas.microsoft.com/office/drawing/2014/main" id="{D91DF740-2287-438B-8638-AC9506FC89F3}"/>
              </a:ext>
            </a:extLst>
          </p:cNvPr>
          <p:cNvSpPr/>
          <p:nvPr userDrawn="1"/>
        </p:nvSpPr>
        <p:spPr bwMode="auto">
          <a:xfrm flipH="1">
            <a:off x="193717" y="5469796"/>
            <a:ext cx="1123467" cy="968644"/>
          </a:xfrm>
          <a:prstGeom prst="hexagon">
            <a:avLst/>
          </a:prstGeom>
          <a:solidFill>
            <a:schemeClr val="accent3">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A3817EBB-15E7-412A-8B62-D53F0C41C703}"/>
              </a:ext>
            </a:extLst>
          </p:cNvPr>
          <p:cNvSpPr/>
          <p:nvPr userDrawn="1"/>
        </p:nvSpPr>
        <p:spPr bwMode="auto">
          <a:xfrm flipH="1">
            <a:off x="1229969" y="5469796"/>
            <a:ext cx="386928" cy="333606"/>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3589F91B-35EF-4C87-BFA8-136D67F79B03}"/>
              </a:ext>
            </a:extLst>
          </p:cNvPr>
          <p:cNvSpPr/>
          <p:nvPr userDrawn="1"/>
        </p:nvSpPr>
        <p:spPr bwMode="auto">
          <a:xfrm flipH="1">
            <a:off x="0" y="5297063"/>
            <a:ext cx="1234653" cy="1560937"/>
          </a:xfrm>
          <a:custGeom>
            <a:avLst/>
            <a:gdLst>
              <a:gd name="connsiteX0" fmla="*/ 1259410 w 1259410"/>
              <a:gd name="connsiteY0" fmla="*/ 0 h 1592011"/>
              <a:gd name="connsiteX1" fmla="*/ 566256 w 1259410"/>
              <a:gd name="connsiteY1" fmla="*/ 0 h 1592011"/>
              <a:gd name="connsiteX2" fmla="*/ 0 w 1259410"/>
              <a:gd name="connsiteY2" fmla="*/ 1132511 h 1592011"/>
              <a:gd name="connsiteX3" fmla="*/ 229750 w 1259410"/>
              <a:gd name="connsiteY3" fmla="*/ 1592011 h 1592011"/>
              <a:gd name="connsiteX4" fmla="*/ 1259410 w 1259410"/>
              <a:gd name="connsiteY4" fmla="*/ 1592011 h 159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10" h="1592011">
                <a:moveTo>
                  <a:pt x="1259410" y="0"/>
                </a:moveTo>
                <a:lnTo>
                  <a:pt x="566256" y="0"/>
                </a:lnTo>
                <a:lnTo>
                  <a:pt x="0" y="1132511"/>
                </a:lnTo>
                <a:lnTo>
                  <a:pt x="229750" y="1592011"/>
                </a:lnTo>
                <a:lnTo>
                  <a:pt x="1259410" y="1592011"/>
                </a:lnTo>
                <a:close/>
              </a:path>
            </a:pathLst>
          </a:cu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37A968C-570A-4E87-A329-4B1BD7AE2E82}"/>
              </a:ext>
            </a:extLst>
          </p:cNvPr>
          <p:cNvSpPr/>
          <p:nvPr userDrawn="1"/>
        </p:nvSpPr>
        <p:spPr bwMode="auto">
          <a:xfrm flipH="1">
            <a:off x="6823926" y="2"/>
            <a:ext cx="5368074" cy="6857996"/>
          </a:xfrm>
          <a:custGeom>
            <a:avLst/>
            <a:gdLst>
              <a:gd name="connsiteX0" fmla="*/ 4877833 w 5475715"/>
              <a:gd name="connsiteY0" fmla="*/ 0 h 6994521"/>
              <a:gd name="connsiteX1" fmla="*/ 0 w 5475715"/>
              <a:gd name="connsiteY1" fmla="*/ 0 h 6994521"/>
              <a:gd name="connsiteX2" fmla="*/ 0 w 5475715"/>
              <a:gd name="connsiteY2" fmla="*/ 6994521 h 6994521"/>
              <a:gd name="connsiteX3" fmla="*/ 2576335 w 5475715"/>
              <a:gd name="connsiteY3" fmla="*/ 6994521 h 6994521"/>
              <a:gd name="connsiteX4" fmla="*/ 5475715 w 5475715"/>
              <a:gd name="connsiteY4" fmla="*/ 1195763 h 69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715" h="6994521">
                <a:moveTo>
                  <a:pt x="4877833" y="0"/>
                </a:moveTo>
                <a:lnTo>
                  <a:pt x="0" y="0"/>
                </a:lnTo>
                <a:lnTo>
                  <a:pt x="0" y="6994521"/>
                </a:lnTo>
                <a:lnTo>
                  <a:pt x="2576335" y="6994521"/>
                </a:lnTo>
                <a:lnTo>
                  <a:pt x="5475715" y="1195763"/>
                </a:lnTo>
                <a:close/>
              </a:path>
            </a:pathLst>
          </a:custGeom>
          <a:noFill/>
          <a:ln>
            <a:solidFill>
              <a:schemeClr val="accent1">
                <a:lumMod val="10000"/>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descr="A close up of a logo&#10;&#10;Description automatically generated">
            <a:extLst>
              <a:ext uri="{FF2B5EF4-FFF2-40B4-BE49-F238E27FC236}">
                <a16:creationId xmlns:a16="http://schemas.microsoft.com/office/drawing/2014/main" id="{70210425-32C6-4F53-BBBE-A41253FE97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1664138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4876375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Title Slide 1">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7D0011F-D9C8-4890-B3F8-F6FA45BD5440}"/>
              </a:ext>
            </a:extLst>
          </p:cNvPr>
          <p:cNvSpPr/>
          <p:nvPr userDrawn="1"/>
        </p:nvSpPr>
        <p:spPr bwMode="auto">
          <a:xfrm>
            <a:off x="6591927" y="1010700"/>
            <a:ext cx="5600074" cy="5847300"/>
          </a:xfrm>
          <a:custGeom>
            <a:avLst/>
            <a:gdLst>
              <a:gd name="connsiteX0" fmla="*/ 3001586 w 5712367"/>
              <a:gd name="connsiteY0" fmla="*/ 0 h 5963705"/>
              <a:gd name="connsiteX1" fmla="*/ 5712367 w 5712367"/>
              <a:gd name="connsiteY1" fmla="*/ 0 h 5963705"/>
              <a:gd name="connsiteX2" fmla="*/ 5712367 w 5712367"/>
              <a:gd name="connsiteY2" fmla="*/ 5963705 h 5963705"/>
              <a:gd name="connsiteX3" fmla="*/ 0 w 5712367"/>
              <a:gd name="connsiteY3" fmla="*/ 5963705 h 5963705"/>
              <a:gd name="connsiteX4" fmla="*/ 11898 w 5712367"/>
              <a:gd name="connsiteY4" fmla="*/ 5938954 h 5963705"/>
              <a:gd name="connsiteX5" fmla="*/ 2727106 w 5712367"/>
              <a:gd name="connsiteY5" fmla="*/ 569692 h 59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367" h="5963705">
                <a:moveTo>
                  <a:pt x="3001586" y="0"/>
                </a:moveTo>
                <a:lnTo>
                  <a:pt x="5712367" y="0"/>
                </a:lnTo>
                <a:lnTo>
                  <a:pt x="5712367" y="5963705"/>
                </a:lnTo>
                <a:lnTo>
                  <a:pt x="0" y="5963705"/>
                </a:lnTo>
                <a:lnTo>
                  <a:pt x="11898" y="5938954"/>
                </a:lnTo>
                <a:cubicBezTo>
                  <a:pt x="884975" y="4151620"/>
                  <a:pt x="1850339" y="2357306"/>
                  <a:pt x="2727106" y="569692"/>
                </a:cubicBezTo>
                <a:close/>
              </a:path>
            </a:pathLst>
          </a:cu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5DAE8F0B-C060-452B-B519-248F35F7AF34}"/>
              </a:ext>
            </a:extLst>
          </p:cNvPr>
          <p:cNvSpPr/>
          <p:nvPr userDrawn="1"/>
        </p:nvSpPr>
        <p:spPr bwMode="auto">
          <a:xfrm>
            <a:off x="6869391" y="770839"/>
            <a:ext cx="5322607" cy="6087162"/>
          </a:xfrm>
          <a:custGeom>
            <a:avLst/>
            <a:gdLst>
              <a:gd name="connsiteX0" fmla="*/ 3104171 w 5429336"/>
              <a:gd name="connsiteY0" fmla="*/ 0 h 6208342"/>
              <a:gd name="connsiteX1" fmla="*/ 5429336 w 5429336"/>
              <a:gd name="connsiteY1" fmla="*/ 0 h 6208342"/>
              <a:gd name="connsiteX2" fmla="*/ 5429336 w 5429336"/>
              <a:gd name="connsiteY2" fmla="*/ 6208342 h 6208342"/>
              <a:gd name="connsiteX3" fmla="*/ 0 w 5429336"/>
              <a:gd name="connsiteY3" fmla="*/ 6208342 h 6208342"/>
            </a:gdLst>
            <a:ahLst/>
            <a:cxnLst>
              <a:cxn ang="0">
                <a:pos x="connsiteX0" y="connsiteY0"/>
              </a:cxn>
              <a:cxn ang="0">
                <a:pos x="connsiteX1" y="connsiteY1"/>
              </a:cxn>
              <a:cxn ang="0">
                <a:pos x="connsiteX2" y="connsiteY2"/>
              </a:cxn>
              <a:cxn ang="0">
                <a:pos x="connsiteX3" y="connsiteY3"/>
              </a:cxn>
            </a:cxnLst>
            <a:rect l="l" t="t" r="r" b="b"/>
            <a:pathLst>
              <a:path w="5429336" h="6208342">
                <a:moveTo>
                  <a:pt x="3104171" y="0"/>
                </a:moveTo>
                <a:lnTo>
                  <a:pt x="5429336" y="0"/>
                </a:lnTo>
                <a:lnTo>
                  <a:pt x="5429336" y="6208342"/>
                </a:lnTo>
                <a:lnTo>
                  <a:pt x="0" y="6208342"/>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75DA8423-168F-4468-A111-F5D5CFAB61C7}"/>
              </a:ext>
            </a:extLst>
          </p:cNvPr>
          <p:cNvSpPr/>
          <p:nvPr userDrawn="1"/>
        </p:nvSpPr>
        <p:spPr bwMode="auto">
          <a:xfrm>
            <a:off x="8361454" y="2571359"/>
            <a:ext cx="1413986" cy="1219126"/>
          </a:xfrm>
          <a:prstGeom prst="hexagon">
            <a:avLst/>
          </a:prstGeom>
          <a:solidFill>
            <a:srgbClr val="3434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4930C04-939A-4BBA-91B2-B3783EB93BFD}"/>
              </a:ext>
            </a:extLst>
          </p:cNvPr>
          <p:cNvGrpSpPr/>
          <p:nvPr userDrawn="1"/>
        </p:nvGrpSpPr>
        <p:grpSpPr>
          <a:xfrm>
            <a:off x="6914781" y="965576"/>
            <a:ext cx="2958022" cy="2220813"/>
            <a:chOff x="6280198" y="439106"/>
            <a:chExt cx="3744276" cy="2810716"/>
          </a:xfrm>
        </p:grpSpPr>
        <p:sp>
          <p:nvSpPr>
            <p:cNvPr id="13" name="Hexagon 12">
              <a:extLst>
                <a:ext uri="{FF2B5EF4-FFF2-40B4-BE49-F238E27FC236}">
                  <a16:creationId xmlns:a16="http://schemas.microsoft.com/office/drawing/2014/main" id="{23FA493B-95EF-482D-BC56-0B67271C08BD}"/>
                </a:ext>
              </a:extLst>
            </p:cNvPr>
            <p:cNvSpPr/>
            <p:nvPr userDrawn="1"/>
          </p:nvSpPr>
          <p:spPr bwMode="auto">
            <a:xfrm>
              <a:off x="6659577" y="657724"/>
              <a:ext cx="1422089" cy="1225939"/>
            </a:xfrm>
            <a:prstGeom prst="hexagon">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6C36B3FE-23D7-4834-A638-DD5837ECC50B}"/>
                </a:ext>
              </a:extLst>
            </p:cNvPr>
            <p:cNvSpPr/>
            <p:nvPr userDrawn="1"/>
          </p:nvSpPr>
          <p:spPr bwMode="auto">
            <a:xfrm>
              <a:off x="6280198" y="657724"/>
              <a:ext cx="489775" cy="422220"/>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1B9B94DA-F466-47AC-92DD-E349926A53E2}"/>
                </a:ext>
              </a:extLst>
            </p:cNvPr>
            <p:cNvSpPr/>
            <p:nvPr userDrawn="1"/>
          </p:nvSpPr>
          <p:spPr bwMode="auto">
            <a:xfrm>
              <a:off x="6764044" y="439106"/>
              <a:ext cx="3260430" cy="2810716"/>
            </a:xfrm>
            <a:prstGeom prst="hexagon">
              <a:avLst/>
            </a:pr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Freeform: Shape 27">
            <a:extLst>
              <a:ext uri="{FF2B5EF4-FFF2-40B4-BE49-F238E27FC236}">
                <a16:creationId xmlns:a16="http://schemas.microsoft.com/office/drawing/2014/main" id="{7B410F84-96D9-4135-A2D5-380F90767A85}"/>
              </a:ext>
            </a:extLst>
          </p:cNvPr>
          <p:cNvSpPr/>
          <p:nvPr userDrawn="1"/>
        </p:nvSpPr>
        <p:spPr bwMode="auto">
          <a:xfrm>
            <a:off x="8918859" y="3803105"/>
            <a:ext cx="3273139" cy="3054894"/>
          </a:xfrm>
          <a:custGeom>
            <a:avLst/>
            <a:gdLst>
              <a:gd name="connsiteX0" fmla="*/ 883583 w 3338772"/>
              <a:gd name="connsiteY0" fmla="*/ 0 h 3115709"/>
              <a:gd name="connsiteX1" fmla="*/ 3216239 w 3338772"/>
              <a:gd name="connsiteY1" fmla="*/ 0 h 3115709"/>
              <a:gd name="connsiteX2" fmla="*/ 3338772 w 3338772"/>
              <a:gd name="connsiteY2" fmla="*/ 245066 h 3115709"/>
              <a:gd name="connsiteX3" fmla="*/ 3338772 w 3338772"/>
              <a:gd name="connsiteY3" fmla="*/ 3115709 h 3115709"/>
              <a:gd name="connsiteX4" fmla="*/ 674273 w 3338772"/>
              <a:gd name="connsiteY4" fmla="*/ 3115709 h 3115709"/>
              <a:gd name="connsiteX5" fmla="*/ 0 w 3338772"/>
              <a:gd name="connsiteY5" fmla="*/ 1767165 h 3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772" h="3115709">
                <a:moveTo>
                  <a:pt x="883583" y="0"/>
                </a:moveTo>
                <a:lnTo>
                  <a:pt x="3216239" y="0"/>
                </a:lnTo>
                <a:lnTo>
                  <a:pt x="3338772" y="245066"/>
                </a:lnTo>
                <a:lnTo>
                  <a:pt x="3338772" y="3115709"/>
                </a:lnTo>
                <a:lnTo>
                  <a:pt x="674273" y="3115709"/>
                </a:lnTo>
                <a:lnTo>
                  <a:pt x="0" y="1767165"/>
                </a:lnTo>
                <a:close/>
              </a:path>
            </a:pathLst>
          </a:custGeom>
          <a:solidFill>
            <a:schemeClr val="accent3">
              <a:lumMod val="75000"/>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55994"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34" name="Picture 33" descr="A picture containing drawing&#10;&#10;Description automatically generated">
            <a:extLst>
              <a:ext uri="{FF2B5EF4-FFF2-40B4-BE49-F238E27FC236}">
                <a16:creationId xmlns:a16="http://schemas.microsoft.com/office/drawing/2014/main" id="{66031582-810D-46B0-86FC-2BD57723AF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367013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15339597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4274774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05F92AB-F632-4166-AC48-DBE6E6E3EF45}"/>
              </a:ext>
            </a:extLst>
          </p:cNvPr>
          <p:cNvSpPr/>
          <p:nvPr userDrawn="1"/>
        </p:nvSpPr>
        <p:spPr bwMode="auto">
          <a:xfrm>
            <a:off x="-1" y="986206"/>
            <a:ext cx="435242" cy="5871794"/>
          </a:xfrm>
          <a:prstGeom prst="rect">
            <a:avLst/>
          </a:pr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63D0188-4CD5-42B8-8F58-182B5A007864}"/>
              </a:ext>
            </a:extLst>
          </p:cNvPr>
          <p:cNvSpPr/>
          <p:nvPr userDrawn="1"/>
        </p:nvSpPr>
        <p:spPr bwMode="auto">
          <a:xfrm>
            <a:off x="435242" y="986207"/>
            <a:ext cx="9978029" cy="5880680"/>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7518143"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sp>
        <p:nvSpPr>
          <p:cNvPr id="36" name="Freeform: Shape 35">
            <a:extLst>
              <a:ext uri="{FF2B5EF4-FFF2-40B4-BE49-F238E27FC236}">
                <a16:creationId xmlns:a16="http://schemas.microsoft.com/office/drawing/2014/main" id="{DA88A708-C613-4F9D-8BFF-3D1018795FE4}"/>
              </a:ext>
            </a:extLst>
          </p:cNvPr>
          <p:cNvSpPr/>
          <p:nvPr userDrawn="1"/>
        </p:nvSpPr>
        <p:spPr bwMode="auto">
          <a:xfrm>
            <a:off x="-77364" y="826362"/>
            <a:ext cx="10017464" cy="6031639"/>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no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D8B8C1BD-C346-4DB4-AC2E-EAA0A28B0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319070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pic>
        <p:nvPicPr>
          <p:cNvPr id="8" name="Picture 7" descr="A picture containing drawing&#10;&#10;Description automatically generated">
            <a:extLst>
              <a:ext uri="{FF2B5EF4-FFF2-40B4-BE49-F238E27FC236}">
                <a16:creationId xmlns:a16="http://schemas.microsoft.com/office/drawing/2014/main" id="{5564B955-35A8-4763-9237-1CD3E8A20F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3748135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4"/>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4047176546"/>
      </p:ext>
    </p:extLst>
  </p:cSld>
  <p:clrMapOvr>
    <a:masterClrMapping/>
  </p:clrMapOvr>
  <p:transition spd="slow">
    <p:push/>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Picture 6" descr="A picture containing drawing&#10;&#10;Description automatically generated">
            <a:extLst>
              <a:ext uri="{FF2B5EF4-FFF2-40B4-BE49-F238E27FC236}">
                <a16:creationId xmlns:a16="http://schemas.microsoft.com/office/drawing/2014/main" id="{4850B9EB-2755-4BF6-AF93-2EA8874317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96038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593216"/>
            <a:ext cx="9630389" cy="1793104"/>
          </a:xfrm>
          <a:noFill/>
        </p:spPr>
        <p:txBody>
          <a:bodyPr lIns="0" tIns="0" rIns="0" bIns="182880" anchor="b" anchorCtr="0"/>
          <a:lstStyle>
            <a:lvl1pPr>
              <a:defRPr sz="3921" strike="noStrike" spc="-49" baseline="0">
                <a:solidFill>
                  <a:schemeClr val="bg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410882"/>
            <a:ext cx="9602819" cy="745370"/>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8" name="Hexagon 7">
            <a:extLst>
              <a:ext uri="{FF2B5EF4-FFF2-40B4-BE49-F238E27FC236}">
                <a16:creationId xmlns:a16="http://schemas.microsoft.com/office/drawing/2014/main" id="{4D406F93-D5AB-4302-94F4-D5B4654F5F35}"/>
              </a:ext>
            </a:extLst>
          </p:cNvPr>
          <p:cNvSpPr/>
          <p:nvPr userDrawn="1"/>
        </p:nvSpPr>
        <p:spPr bwMode="auto">
          <a:xfrm>
            <a:off x="7588790" y="1657639"/>
            <a:ext cx="4603210" cy="5059190"/>
          </a:xfrm>
          <a:custGeom>
            <a:avLst/>
            <a:gdLst>
              <a:gd name="connsiteX0" fmla="*/ 0 w 5985491"/>
              <a:gd name="connsiteY0" fmla="*/ 2579954 h 5159907"/>
              <a:gd name="connsiteX1" fmla="*/ 1289977 w 5985491"/>
              <a:gd name="connsiteY1" fmla="*/ 1 h 5159907"/>
              <a:gd name="connsiteX2" fmla="*/ 4695514 w 5985491"/>
              <a:gd name="connsiteY2" fmla="*/ 1 h 5159907"/>
              <a:gd name="connsiteX3" fmla="*/ 5985491 w 5985491"/>
              <a:gd name="connsiteY3" fmla="*/ 2579954 h 5159907"/>
              <a:gd name="connsiteX4" fmla="*/ 4695514 w 5985491"/>
              <a:gd name="connsiteY4" fmla="*/ 5159906 h 5159907"/>
              <a:gd name="connsiteX5" fmla="*/ 1289977 w 5985491"/>
              <a:gd name="connsiteY5" fmla="*/ 5159906 h 5159907"/>
              <a:gd name="connsiteX6" fmla="*/ 0 w 5985491"/>
              <a:gd name="connsiteY6" fmla="*/ 2579954 h 5159907"/>
              <a:gd name="connsiteX0" fmla="*/ 0 w 4695514"/>
              <a:gd name="connsiteY0" fmla="*/ 2579953 h 5159905"/>
              <a:gd name="connsiteX1" fmla="*/ 1289977 w 4695514"/>
              <a:gd name="connsiteY1" fmla="*/ 0 h 5159905"/>
              <a:gd name="connsiteX2" fmla="*/ 4695514 w 4695514"/>
              <a:gd name="connsiteY2" fmla="*/ 0 h 5159905"/>
              <a:gd name="connsiteX3" fmla="*/ 4695514 w 4695514"/>
              <a:gd name="connsiteY3" fmla="*/ 5159905 h 5159905"/>
              <a:gd name="connsiteX4" fmla="*/ 1289977 w 4695514"/>
              <a:gd name="connsiteY4" fmla="*/ 5159905 h 5159905"/>
              <a:gd name="connsiteX5" fmla="*/ 0 w 4695514"/>
              <a:gd name="connsiteY5" fmla="*/ 2579953 h 51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514" h="5159905">
                <a:moveTo>
                  <a:pt x="0" y="2579953"/>
                </a:moveTo>
                <a:lnTo>
                  <a:pt x="1289977" y="0"/>
                </a:lnTo>
                <a:lnTo>
                  <a:pt x="4695514" y="0"/>
                </a:lnTo>
                <a:lnTo>
                  <a:pt x="4695514" y="5159905"/>
                </a:lnTo>
                <a:lnTo>
                  <a:pt x="1289977" y="5159905"/>
                </a:lnTo>
                <a:lnTo>
                  <a:pt x="0" y="2579953"/>
                </a:lnTo>
                <a:close/>
              </a:path>
            </a:pathLst>
          </a:cu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2F7356A-A1D0-486F-8874-61ED63F92C4C}"/>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6932637" y="0"/>
            <a:ext cx="5259364" cy="6858001"/>
          </a:xfrm>
          <a:custGeom>
            <a:avLst/>
            <a:gdLst>
              <a:gd name="connsiteX0" fmla="*/ 1152093 w 5364825"/>
              <a:gd name="connsiteY0" fmla="*/ 0 h 6994526"/>
              <a:gd name="connsiteX1" fmla="*/ 5364825 w 5364825"/>
              <a:gd name="connsiteY1" fmla="*/ 0 h 6994526"/>
              <a:gd name="connsiteX2" fmla="*/ 5364825 w 5364825"/>
              <a:gd name="connsiteY2" fmla="*/ 6994526 h 6994526"/>
              <a:gd name="connsiteX3" fmla="*/ 2345172 w 5364825"/>
              <a:gd name="connsiteY3" fmla="*/ 6994526 h 6994526"/>
              <a:gd name="connsiteX4" fmla="*/ 0 w 5364825"/>
              <a:gd name="connsiteY4" fmla="*/ 2304185 h 699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825" h="6994526">
                <a:moveTo>
                  <a:pt x="1152093" y="0"/>
                </a:moveTo>
                <a:lnTo>
                  <a:pt x="5364825" y="0"/>
                </a:lnTo>
                <a:lnTo>
                  <a:pt x="5364825" y="6994526"/>
                </a:lnTo>
                <a:lnTo>
                  <a:pt x="2345172" y="6994526"/>
                </a:lnTo>
                <a:lnTo>
                  <a:pt x="0" y="2304185"/>
                </a:lnTo>
                <a:close/>
              </a:path>
            </a:pathLst>
          </a:custGeom>
          <a:ln w="73025">
            <a:solidFill>
              <a:schemeClr val="accent2">
                <a:lumMod val="75000"/>
              </a:schemeClr>
            </a:solidFill>
          </a:ln>
        </p:spPr>
      </p:pic>
      <p:sp>
        <p:nvSpPr>
          <p:cNvPr id="25" name="Hexagon 24">
            <a:extLst>
              <a:ext uri="{FF2B5EF4-FFF2-40B4-BE49-F238E27FC236}">
                <a16:creationId xmlns:a16="http://schemas.microsoft.com/office/drawing/2014/main" id="{D91DF740-2287-438B-8638-AC9506FC89F3}"/>
              </a:ext>
            </a:extLst>
          </p:cNvPr>
          <p:cNvSpPr/>
          <p:nvPr userDrawn="1"/>
        </p:nvSpPr>
        <p:spPr bwMode="auto">
          <a:xfrm flipH="1">
            <a:off x="193717" y="5469796"/>
            <a:ext cx="1123467" cy="968644"/>
          </a:xfrm>
          <a:prstGeom prst="hexagon">
            <a:avLst/>
          </a:prstGeom>
          <a:solidFill>
            <a:schemeClr val="accent3">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A3817EBB-15E7-412A-8B62-D53F0C41C703}"/>
              </a:ext>
            </a:extLst>
          </p:cNvPr>
          <p:cNvSpPr/>
          <p:nvPr userDrawn="1"/>
        </p:nvSpPr>
        <p:spPr bwMode="auto">
          <a:xfrm flipH="1">
            <a:off x="1229969" y="5469796"/>
            <a:ext cx="386928" cy="333606"/>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3589F91B-35EF-4C87-BFA8-136D67F79B03}"/>
              </a:ext>
            </a:extLst>
          </p:cNvPr>
          <p:cNvSpPr/>
          <p:nvPr userDrawn="1"/>
        </p:nvSpPr>
        <p:spPr bwMode="auto">
          <a:xfrm flipH="1">
            <a:off x="0" y="5297063"/>
            <a:ext cx="1234653" cy="1560937"/>
          </a:xfrm>
          <a:custGeom>
            <a:avLst/>
            <a:gdLst>
              <a:gd name="connsiteX0" fmla="*/ 1259410 w 1259410"/>
              <a:gd name="connsiteY0" fmla="*/ 0 h 1592011"/>
              <a:gd name="connsiteX1" fmla="*/ 566256 w 1259410"/>
              <a:gd name="connsiteY1" fmla="*/ 0 h 1592011"/>
              <a:gd name="connsiteX2" fmla="*/ 0 w 1259410"/>
              <a:gd name="connsiteY2" fmla="*/ 1132511 h 1592011"/>
              <a:gd name="connsiteX3" fmla="*/ 229750 w 1259410"/>
              <a:gd name="connsiteY3" fmla="*/ 1592011 h 1592011"/>
              <a:gd name="connsiteX4" fmla="*/ 1259410 w 1259410"/>
              <a:gd name="connsiteY4" fmla="*/ 1592011 h 159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10" h="1592011">
                <a:moveTo>
                  <a:pt x="1259410" y="0"/>
                </a:moveTo>
                <a:lnTo>
                  <a:pt x="566256" y="0"/>
                </a:lnTo>
                <a:lnTo>
                  <a:pt x="0" y="1132511"/>
                </a:lnTo>
                <a:lnTo>
                  <a:pt x="229750" y="1592011"/>
                </a:lnTo>
                <a:lnTo>
                  <a:pt x="1259410" y="1592011"/>
                </a:lnTo>
                <a:close/>
              </a:path>
            </a:pathLst>
          </a:cu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37A968C-570A-4E87-A329-4B1BD7AE2E82}"/>
              </a:ext>
            </a:extLst>
          </p:cNvPr>
          <p:cNvSpPr/>
          <p:nvPr userDrawn="1"/>
        </p:nvSpPr>
        <p:spPr bwMode="auto">
          <a:xfrm flipH="1">
            <a:off x="6823926" y="2"/>
            <a:ext cx="5368074" cy="6857996"/>
          </a:xfrm>
          <a:custGeom>
            <a:avLst/>
            <a:gdLst>
              <a:gd name="connsiteX0" fmla="*/ 4877833 w 5475715"/>
              <a:gd name="connsiteY0" fmla="*/ 0 h 6994521"/>
              <a:gd name="connsiteX1" fmla="*/ 0 w 5475715"/>
              <a:gd name="connsiteY1" fmla="*/ 0 h 6994521"/>
              <a:gd name="connsiteX2" fmla="*/ 0 w 5475715"/>
              <a:gd name="connsiteY2" fmla="*/ 6994521 h 6994521"/>
              <a:gd name="connsiteX3" fmla="*/ 2576335 w 5475715"/>
              <a:gd name="connsiteY3" fmla="*/ 6994521 h 6994521"/>
              <a:gd name="connsiteX4" fmla="*/ 5475715 w 5475715"/>
              <a:gd name="connsiteY4" fmla="*/ 1195763 h 69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715" h="6994521">
                <a:moveTo>
                  <a:pt x="4877833" y="0"/>
                </a:moveTo>
                <a:lnTo>
                  <a:pt x="0" y="0"/>
                </a:lnTo>
                <a:lnTo>
                  <a:pt x="0" y="6994521"/>
                </a:lnTo>
                <a:lnTo>
                  <a:pt x="2576335" y="6994521"/>
                </a:lnTo>
                <a:lnTo>
                  <a:pt x="5475715" y="1195763"/>
                </a:lnTo>
                <a:close/>
              </a:path>
            </a:pathLst>
          </a:custGeom>
          <a:noFill/>
          <a:ln>
            <a:solidFill>
              <a:schemeClr val="accent1">
                <a:lumMod val="10000"/>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51A573F8-3489-4C3A-8F23-056CF9B8DEA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60804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Title Slide 1">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7D0011F-D9C8-4890-B3F8-F6FA45BD5440}"/>
              </a:ext>
            </a:extLst>
          </p:cNvPr>
          <p:cNvSpPr/>
          <p:nvPr userDrawn="1"/>
        </p:nvSpPr>
        <p:spPr bwMode="auto">
          <a:xfrm>
            <a:off x="6591927" y="1010700"/>
            <a:ext cx="5600074" cy="5847300"/>
          </a:xfrm>
          <a:custGeom>
            <a:avLst/>
            <a:gdLst>
              <a:gd name="connsiteX0" fmla="*/ 3001586 w 5712367"/>
              <a:gd name="connsiteY0" fmla="*/ 0 h 5963705"/>
              <a:gd name="connsiteX1" fmla="*/ 5712367 w 5712367"/>
              <a:gd name="connsiteY1" fmla="*/ 0 h 5963705"/>
              <a:gd name="connsiteX2" fmla="*/ 5712367 w 5712367"/>
              <a:gd name="connsiteY2" fmla="*/ 5963705 h 5963705"/>
              <a:gd name="connsiteX3" fmla="*/ 0 w 5712367"/>
              <a:gd name="connsiteY3" fmla="*/ 5963705 h 5963705"/>
              <a:gd name="connsiteX4" fmla="*/ 11898 w 5712367"/>
              <a:gd name="connsiteY4" fmla="*/ 5938954 h 5963705"/>
              <a:gd name="connsiteX5" fmla="*/ 2727106 w 5712367"/>
              <a:gd name="connsiteY5" fmla="*/ 569692 h 59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367" h="5963705">
                <a:moveTo>
                  <a:pt x="3001586" y="0"/>
                </a:moveTo>
                <a:lnTo>
                  <a:pt x="5712367" y="0"/>
                </a:lnTo>
                <a:lnTo>
                  <a:pt x="5712367" y="5963705"/>
                </a:lnTo>
                <a:lnTo>
                  <a:pt x="0" y="5963705"/>
                </a:lnTo>
                <a:lnTo>
                  <a:pt x="11898" y="5938954"/>
                </a:lnTo>
                <a:cubicBezTo>
                  <a:pt x="884975" y="4151620"/>
                  <a:pt x="1850339" y="2357306"/>
                  <a:pt x="2727106" y="569692"/>
                </a:cubicBezTo>
                <a:close/>
              </a:path>
            </a:pathLst>
          </a:cu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5DAE8F0B-C060-452B-B519-248F35F7AF34}"/>
              </a:ext>
            </a:extLst>
          </p:cNvPr>
          <p:cNvSpPr/>
          <p:nvPr userDrawn="1"/>
        </p:nvSpPr>
        <p:spPr bwMode="auto">
          <a:xfrm>
            <a:off x="6869391" y="770839"/>
            <a:ext cx="5322607" cy="6087162"/>
          </a:xfrm>
          <a:custGeom>
            <a:avLst/>
            <a:gdLst>
              <a:gd name="connsiteX0" fmla="*/ 3104171 w 5429336"/>
              <a:gd name="connsiteY0" fmla="*/ 0 h 6208342"/>
              <a:gd name="connsiteX1" fmla="*/ 5429336 w 5429336"/>
              <a:gd name="connsiteY1" fmla="*/ 0 h 6208342"/>
              <a:gd name="connsiteX2" fmla="*/ 5429336 w 5429336"/>
              <a:gd name="connsiteY2" fmla="*/ 6208342 h 6208342"/>
              <a:gd name="connsiteX3" fmla="*/ 0 w 5429336"/>
              <a:gd name="connsiteY3" fmla="*/ 6208342 h 6208342"/>
            </a:gdLst>
            <a:ahLst/>
            <a:cxnLst>
              <a:cxn ang="0">
                <a:pos x="connsiteX0" y="connsiteY0"/>
              </a:cxn>
              <a:cxn ang="0">
                <a:pos x="connsiteX1" y="connsiteY1"/>
              </a:cxn>
              <a:cxn ang="0">
                <a:pos x="connsiteX2" y="connsiteY2"/>
              </a:cxn>
              <a:cxn ang="0">
                <a:pos x="connsiteX3" y="connsiteY3"/>
              </a:cxn>
            </a:cxnLst>
            <a:rect l="l" t="t" r="r" b="b"/>
            <a:pathLst>
              <a:path w="5429336" h="6208342">
                <a:moveTo>
                  <a:pt x="3104171" y="0"/>
                </a:moveTo>
                <a:lnTo>
                  <a:pt x="5429336" y="0"/>
                </a:lnTo>
                <a:lnTo>
                  <a:pt x="5429336" y="6208342"/>
                </a:lnTo>
                <a:lnTo>
                  <a:pt x="0" y="6208342"/>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75DA8423-168F-4468-A111-F5D5CFAB61C7}"/>
              </a:ext>
            </a:extLst>
          </p:cNvPr>
          <p:cNvSpPr/>
          <p:nvPr userDrawn="1"/>
        </p:nvSpPr>
        <p:spPr bwMode="auto">
          <a:xfrm>
            <a:off x="8361454" y="2571359"/>
            <a:ext cx="1413986" cy="1219126"/>
          </a:xfrm>
          <a:prstGeom prst="hexagon">
            <a:avLst/>
          </a:prstGeom>
          <a:solidFill>
            <a:srgbClr val="3434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4930C04-939A-4BBA-91B2-B3783EB93BFD}"/>
              </a:ext>
            </a:extLst>
          </p:cNvPr>
          <p:cNvGrpSpPr/>
          <p:nvPr userDrawn="1"/>
        </p:nvGrpSpPr>
        <p:grpSpPr>
          <a:xfrm>
            <a:off x="6914781" y="965576"/>
            <a:ext cx="2958022" cy="2220813"/>
            <a:chOff x="6280198" y="439106"/>
            <a:chExt cx="3744276" cy="2810716"/>
          </a:xfrm>
        </p:grpSpPr>
        <p:sp>
          <p:nvSpPr>
            <p:cNvPr id="13" name="Hexagon 12">
              <a:extLst>
                <a:ext uri="{FF2B5EF4-FFF2-40B4-BE49-F238E27FC236}">
                  <a16:creationId xmlns:a16="http://schemas.microsoft.com/office/drawing/2014/main" id="{23FA493B-95EF-482D-BC56-0B67271C08BD}"/>
                </a:ext>
              </a:extLst>
            </p:cNvPr>
            <p:cNvSpPr/>
            <p:nvPr userDrawn="1"/>
          </p:nvSpPr>
          <p:spPr bwMode="auto">
            <a:xfrm>
              <a:off x="6659577" y="657724"/>
              <a:ext cx="1422089" cy="1225939"/>
            </a:xfrm>
            <a:prstGeom prst="hexagon">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6C36B3FE-23D7-4834-A638-DD5837ECC50B}"/>
                </a:ext>
              </a:extLst>
            </p:cNvPr>
            <p:cNvSpPr/>
            <p:nvPr userDrawn="1"/>
          </p:nvSpPr>
          <p:spPr bwMode="auto">
            <a:xfrm>
              <a:off x="6280198" y="657724"/>
              <a:ext cx="489775" cy="422220"/>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1B9B94DA-F466-47AC-92DD-E349926A53E2}"/>
                </a:ext>
              </a:extLst>
            </p:cNvPr>
            <p:cNvSpPr/>
            <p:nvPr userDrawn="1"/>
          </p:nvSpPr>
          <p:spPr bwMode="auto">
            <a:xfrm>
              <a:off x="6764044" y="439106"/>
              <a:ext cx="3260430" cy="2810716"/>
            </a:xfrm>
            <a:prstGeom prst="hexagon">
              <a:avLst/>
            </a:pr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Freeform: Shape 27">
            <a:extLst>
              <a:ext uri="{FF2B5EF4-FFF2-40B4-BE49-F238E27FC236}">
                <a16:creationId xmlns:a16="http://schemas.microsoft.com/office/drawing/2014/main" id="{7B410F84-96D9-4135-A2D5-380F90767A85}"/>
              </a:ext>
            </a:extLst>
          </p:cNvPr>
          <p:cNvSpPr/>
          <p:nvPr userDrawn="1"/>
        </p:nvSpPr>
        <p:spPr bwMode="auto">
          <a:xfrm>
            <a:off x="8918859" y="3803105"/>
            <a:ext cx="3273139" cy="3054894"/>
          </a:xfrm>
          <a:custGeom>
            <a:avLst/>
            <a:gdLst>
              <a:gd name="connsiteX0" fmla="*/ 883583 w 3338772"/>
              <a:gd name="connsiteY0" fmla="*/ 0 h 3115709"/>
              <a:gd name="connsiteX1" fmla="*/ 3216239 w 3338772"/>
              <a:gd name="connsiteY1" fmla="*/ 0 h 3115709"/>
              <a:gd name="connsiteX2" fmla="*/ 3338772 w 3338772"/>
              <a:gd name="connsiteY2" fmla="*/ 245066 h 3115709"/>
              <a:gd name="connsiteX3" fmla="*/ 3338772 w 3338772"/>
              <a:gd name="connsiteY3" fmla="*/ 3115709 h 3115709"/>
              <a:gd name="connsiteX4" fmla="*/ 674273 w 3338772"/>
              <a:gd name="connsiteY4" fmla="*/ 3115709 h 3115709"/>
              <a:gd name="connsiteX5" fmla="*/ 0 w 3338772"/>
              <a:gd name="connsiteY5" fmla="*/ 1767165 h 3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772" h="3115709">
                <a:moveTo>
                  <a:pt x="883583" y="0"/>
                </a:moveTo>
                <a:lnTo>
                  <a:pt x="3216239" y="0"/>
                </a:lnTo>
                <a:lnTo>
                  <a:pt x="3338772" y="245066"/>
                </a:lnTo>
                <a:lnTo>
                  <a:pt x="3338772" y="3115709"/>
                </a:lnTo>
                <a:lnTo>
                  <a:pt x="674273" y="3115709"/>
                </a:lnTo>
                <a:lnTo>
                  <a:pt x="0" y="1767165"/>
                </a:lnTo>
                <a:close/>
              </a:path>
            </a:pathLst>
          </a:custGeom>
          <a:solidFill>
            <a:schemeClr val="accent3">
              <a:lumMod val="75000"/>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55994"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34" name="Picture 33" descr="A picture containing drawing&#10;&#10;Description automatically generated">
            <a:extLst>
              <a:ext uri="{FF2B5EF4-FFF2-40B4-BE49-F238E27FC236}">
                <a16:creationId xmlns:a16="http://schemas.microsoft.com/office/drawing/2014/main" id="{66031582-810D-46B0-86FC-2BD57723AF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55743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Title Slide 1">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851327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416989567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876071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615" y="475648"/>
            <a:ext cx="11306469" cy="492443"/>
          </a:xfrm>
        </p:spPr>
        <p:txBody>
          <a:bodyPr wrap="square" lIns="0" tIns="0" rIns="0" bIns="0">
            <a:spAutoFit/>
          </a:bodyPr>
          <a:lstStyle>
            <a:lvl1pPr>
              <a:lnSpc>
                <a:spcPct val="100000"/>
              </a:lnSpc>
              <a:defRPr sz="3200" strike="noStrike">
                <a:solidFill>
                  <a:schemeClr val="tx1"/>
                </a:solidFill>
              </a:defRPr>
            </a:lvl1pPr>
          </a:lstStyle>
          <a:p>
            <a:r>
              <a:rPr lang="en-US"/>
              <a:t>Title</a:t>
            </a:r>
          </a:p>
        </p:txBody>
      </p:sp>
    </p:spTree>
    <p:extLst>
      <p:ext uri="{BB962C8B-B14F-4D97-AF65-F5344CB8AC3E}">
        <p14:creationId xmlns:p14="http://schemas.microsoft.com/office/powerpoint/2010/main" val="20365094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3358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1359470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05F92AB-F632-4166-AC48-DBE6E6E3EF45}"/>
              </a:ext>
            </a:extLst>
          </p:cNvPr>
          <p:cNvSpPr/>
          <p:nvPr userDrawn="1"/>
        </p:nvSpPr>
        <p:spPr bwMode="auto">
          <a:xfrm>
            <a:off x="-1" y="986206"/>
            <a:ext cx="435242" cy="5871794"/>
          </a:xfrm>
          <a:prstGeom prst="rect">
            <a:avLst/>
          </a:pr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63D0188-4CD5-42B8-8F58-182B5A007864}"/>
              </a:ext>
            </a:extLst>
          </p:cNvPr>
          <p:cNvSpPr/>
          <p:nvPr userDrawn="1"/>
        </p:nvSpPr>
        <p:spPr bwMode="auto">
          <a:xfrm>
            <a:off x="435242" y="986207"/>
            <a:ext cx="9978029" cy="5880680"/>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7518143"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sp>
        <p:nvSpPr>
          <p:cNvPr id="36" name="Freeform: Shape 35">
            <a:extLst>
              <a:ext uri="{FF2B5EF4-FFF2-40B4-BE49-F238E27FC236}">
                <a16:creationId xmlns:a16="http://schemas.microsoft.com/office/drawing/2014/main" id="{DA88A708-C613-4F9D-8BFF-3D1018795FE4}"/>
              </a:ext>
            </a:extLst>
          </p:cNvPr>
          <p:cNvSpPr/>
          <p:nvPr userDrawn="1"/>
        </p:nvSpPr>
        <p:spPr bwMode="auto">
          <a:xfrm>
            <a:off x="-77364" y="826362"/>
            <a:ext cx="10017464" cy="6031639"/>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no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D8B8C1BD-C346-4DB4-AC2E-EAA0A28B0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33774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57200" y="3029995"/>
            <a:ext cx="7468334"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pic>
        <p:nvPicPr>
          <p:cNvPr id="7" name="Picture 6" descr="A picture containing drawing&#10;&#10;Description automatically generated">
            <a:extLst>
              <a:ext uri="{FF2B5EF4-FFF2-40B4-BE49-F238E27FC236}">
                <a16:creationId xmlns:a16="http://schemas.microsoft.com/office/drawing/2014/main" id="{A171CF4D-3C84-415F-92B0-3ED8AB7056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694356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6053" y="3005763"/>
            <a:ext cx="7453439" cy="846474"/>
          </a:xfrm>
          <a:noFill/>
        </p:spPr>
        <p:txBody>
          <a:bodyPr lIns="0" tIns="0" rIns="0" bIns="0" anchor="ctr" anchorCtr="0"/>
          <a:lstStyle>
            <a:lvl1pPr>
              <a:lnSpc>
                <a:spcPct val="100000"/>
              </a:lnSpc>
              <a:spcAft>
                <a:spcPts val="1274"/>
              </a:spcAft>
              <a:defRPr sz="4400" spc="-49" baseline="0">
                <a:solidFill>
                  <a:schemeClr val="tx1"/>
                </a:solidFill>
                <a:latin typeface="+mj-lt"/>
              </a:defRPr>
            </a:lvl1pPr>
          </a:lstStyle>
          <a:p>
            <a:r>
              <a:rPr lang="en-US"/>
              <a:t>Thank you.</a:t>
            </a:r>
          </a:p>
        </p:txBody>
      </p:sp>
      <p:pic>
        <p:nvPicPr>
          <p:cNvPr id="5" name="Picture 4" descr="A picture containing drawing&#10;&#10;Description automatically generated">
            <a:extLst>
              <a:ext uri="{FF2B5EF4-FFF2-40B4-BE49-F238E27FC236}">
                <a16:creationId xmlns:a16="http://schemas.microsoft.com/office/drawing/2014/main" id="{B869ED07-2A0A-4DFE-86E7-3B097DF6B0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1843011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2311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800">
                <a:solidFill>
                  <a:schemeClr val="tx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6053" y="3005763"/>
            <a:ext cx="7453439" cy="846474"/>
          </a:xfrm>
          <a:noFill/>
        </p:spPr>
        <p:txBody>
          <a:bodyPr lIns="0" tIns="0" rIns="0" bIns="0" anchor="ctr" anchorCtr="0"/>
          <a:lstStyle>
            <a:lvl1pPr>
              <a:lnSpc>
                <a:spcPct val="100000"/>
              </a:lnSpc>
              <a:spcAft>
                <a:spcPts val="1274"/>
              </a:spcAft>
              <a:defRPr sz="4400" spc="-49" baseline="0">
                <a:solidFill>
                  <a:schemeClr val="tx1"/>
                </a:solidFill>
                <a:latin typeface="+mj-lt"/>
              </a:defRPr>
            </a:lvl1pPr>
          </a:lstStyle>
          <a:p>
            <a:r>
              <a:rPr lang="en-US"/>
              <a:t>Thank you.</a:t>
            </a:r>
          </a:p>
        </p:txBody>
      </p:sp>
      <p:pic>
        <p:nvPicPr>
          <p:cNvPr id="5" name="Picture 4" descr="A picture containing drawing&#10;&#10;Description automatically generated">
            <a:extLst>
              <a:ext uri="{FF2B5EF4-FFF2-40B4-BE49-F238E27FC236}">
                <a16:creationId xmlns:a16="http://schemas.microsoft.com/office/drawing/2014/main" id="{B869ED07-2A0A-4DFE-86E7-3B097DF6B0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2912" y="446900"/>
            <a:ext cx="1808163" cy="205022"/>
          </a:xfrm>
          <a:prstGeom prst="rect">
            <a:avLst/>
          </a:prstGeom>
        </p:spPr>
      </p:pic>
    </p:spTree>
    <p:extLst>
      <p:ext uri="{BB962C8B-B14F-4D97-AF65-F5344CB8AC3E}">
        <p14:creationId xmlns:p14="http://schemas.microsoft.com/office/powerpoint/2010/main" val="3222776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465139" y="465139"/>
            <a:ext cx="11269662" cy="905062"/>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57200" y="1436688"/>
            <a:ext cx="11269662" cy="2123658"/>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0135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4"/>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072234135"/>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59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17234260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7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10/27/2022</a:t>
            </a:fld>
            <a:endParaRPr>
              <a:solidFill>
                <a:srgbClr val="292929">
                  <a:tint val="75000"/>
                </a:srgbClr>
              </a:solidFill>
            </a:endParaRPr>
          </a:p>
        </p:txBody>
      </p:sp>
    </p:spTree>
    <p:extLst>
      <p:ext uri="{BB962C8B-B14F-4D97-AF65-F5344CB8AC3E}">
        <p14:creationId xmlns:p14="http://schemas.microsoft.com/office/powerpoint/2010/main" val="7149898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156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0502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000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04459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28953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308927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798905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777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24612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936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69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55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97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94529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09465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2754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2161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7580589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7489282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69488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4982554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52099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21180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627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82500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4792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4622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44640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565249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1453558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5252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940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55332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853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310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69337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528427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74220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863228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443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04285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878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01819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9153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8666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53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445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938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50729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705946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3043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88738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57822" y="153680"/>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37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519088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4040791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033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35295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71438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05809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185762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3455801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50492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11456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2307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662466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44405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35297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2543717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262911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748206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20373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717352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3183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60269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5872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61572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13192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97494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68426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013009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987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769673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091534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4189973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57934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542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388428448"/>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19737654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981891649"/>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13157109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2381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1863399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764828446"/>
      </p:ext>
    </p:extLst>
  </p:cSld>
  <p:clrMapOvr>
    <a:masterClrMapping/>
  </p:clrMapOvr>
  <p:transition>
    <p:fade/>
  </p:transition>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6994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860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0"/>
            <a:ext cx="11653523" cy="1900777"/>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9193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217-3846-4C07-94E3-76DF39304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AE95B-5B24-4F96-AB43-A49386F52A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BED49-C963-4546-BA61-E6884C644F65}"/>
              </a:ext>
            </a:extLst>
          </p:cNvPr>
          <p:cNvSpPr>
            <a:spLocks noGrp="1"/>
          </p:cNvSpPr>
          <p:nvPr>
            <p:ph type="dt" sz="half" idx="10"/>
          </p:nvPr>
        </p:nvSpPr>
        <p:spPr/>
        <p:txBody>
          <a:bodyPr/>
          <a:lstStyle/>
          <a:p>
            <a:fld id="{3A7C5F90-05A0-43BE-A0A6-ACF851174DDC}" type="datetimeFigureOut">
              <a:rPr lang="en-US" smtClean="0"/>
              <a:t>10/27/2022</a:t>
            </a:fld>
            <a:endParaRPr lang="en-US"/>
          </a:p>
        </p:txBody>
      </p:sp>
      <p:sp>
        <p:nvSpPr>
          <p:cNvPr id="5" name="Footer Placeholder 4">
            <a:extLst>
              <a:ext uri="{FF2B5EF4-FFF2-40B4-BE49-F238E27FC236}">
                <a16:creationId xmlns:a16="http://schemas.microsoft.com/office/drawing/2014/main" id="{7B147F9E-9C27-489A-8D61-4196D08C4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A08B8-42A1-44E9-8FD0-11CBB449A53E}"/>
              </a:ext>
            </a:extLst>
          </p:cNvPr>
          <p:cNvSpPr>
            <a:spLocks noGrp="1"/>
          </p:cNvSpPr>
          <p:nvPr>
            <p:ph type="sldNum" sz="quarter" idx="12"/>
          </p:nvPr>
        </p:nvSpPr>
        <p:spPr/>
        <p:txBody>
          <a:bodyPr/>
          <a:lstStyle/>
          <a:p>
            <a:fld id="{D0CD79EE-9688-4742-97BA-2FE44C633382}" type="slidenum">
              <a:rPr lang="en-US" smtClean="0"/>
              <a:t>‹#›</a:t>
            </a:fld>
            <a:endParaRPr lang="en-US"/>
          </a:p>
        </p:txBody>
      </p:sp>
    </p:spTree>
    <p:extLst>
      <p:ext uri="{BB962C8B-B14F-4D97-AF65-F5344CB8AC3E}">
        <p14:creationId xmlns:p14="http://schemas.microsoft.com/office/powerpoint/2010/main" val="145428138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3"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8"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8" y="4026701"/>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1"/>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1"/>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553089"/>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225276"/>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Tree>
    <p:extLst>
      <p:ext uri="{BB962C8B-B14F-4D97-AF65-F5344CB8AC3E}">
        <p14:creationId xmlns:p14="http://schemas.microsoft.com/office/powerpoint/2010/main" val="10429695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8049" y="2532448"/>
            <a:ext cx="5429663" cy="1793104"/>
          </a:xfrm>
          <a:noFill/>
        </p:spPr>
        <p:txBody>
          <a:bodyPr lIns="0" tIns="0" rIns="0" bIns="182880" anchor="b" anchorCtr="0"/>
          <a:lstStyle>
            <a:lvl1pPr>
              <a:lnSpc>
                <a:spcPct val="100000"/>
              </a:lnSpc>
              <a:defRPr sz="5295"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9" y="589920"/>
            <a:ext cx="1321129"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4"/>
            <a:ext cx="5412751" cy="422423"/>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1743645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Cover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5"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5" y="4512334"/>
            <a:ext cx="5412751" cy="422423"/>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3" name="Picture 2">
            <a:extLst>
              <a:ext uri="{FF2B5EF4-FFF2-40B4-BE49-F238E27FC236}">
                <a16:creationId xmlns:a16="http://schemas.microsoft.com/office/drawing/2014/main" id="{0B6680B1-00F6-45B2-AAD6-5363FF9BC5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008"/>
            <a:ext cx="12192000" cy="6855984"/>
          </a:xfrm>
          <a:prstGeom prst="rect">
            <a:avLst/>
          </a:prstGeom>
        </p:spPr>
      </p:pic>
    </p:spTree>
    <p:extLst>
      <p:ext uri="{BB962C8B-B14F-4D97-AF65-F5344CB8AC3E}">
        <p14:creationId xmlns:p14="http://schemas.microsoft.com/office/powerpoint/2010/main" val="3159885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E29FB3-0680-4A1D-945F-8B8E225901A0}"/>
              </a:ext>
            </a:extLst>
          </p:cNvPr>
          <p:cNvGraphicFramePr>
            <a:graphicFrameLocks noChangeAspect="1"/>
          </p:cNvGraphicFramePr>
          <p:nvPr userDrawn="1">
            <p:custDataLst>
              <p:tags r:id="rId1"/>
            </p:custDataLst>
            <p:extLst>
              <p:ext uri="{D42A27DB-BD31-4B8C-83A1-F6EECF244321}">
                <p14:modId xmlns:p14="http://schemas.microsoft.com/office/powerpoint/2010/main" val="1021826916"/>
              </p:ext>
            </p:extLst>
          </p:nvPr>
        </p:nvGraphicFramePr>
        <p:xfrm>
          <a:off x="1556" y="1558"/>
          <a:ext cx="1557" cy="1557"/>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EE29FB3-0680-4A1D-945F-8B8E225901A0}"/>
                          </a:ext>
                        </a:extLst>
                      </p:cNvPr>
                      <p:cNvPicPr/>
                      <p:nvPr/>
                    </p:nvPicPr>
                    <p:blipFill>
                      <a:blip r:embed="rId5"/>
                      <a:stretch>
                        <a:fillRect/>
                      </a:stretch>
                    </p:blipFill>
                    <p:spPr>
                      <a:xfrm>
                        <a:off x="1556" y="1558"/>
                        <a:ext cx="1557" cy="155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F50E89-F710-463B-8A38-3C0DFADA8A46}"/>
              </a:ext>
            </a:extLst>
          </p:cNvPr>
          <p:cNvSpPr/>
          <p:nvPr userDrawn="1">
            <p:custDataLst>
              <p:tags r:id="rId2"/>
            </p:custDataLst>
          </p:nvPr>
        </p:nvSpPr>
        <p:spPr bwMode="auto">
          <a:xfrm>
            <a:off x="0" y="1"/>
            <a:ext cx="155629" cy="1556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14173" fontAlgn="base">
              <a:lnSpc>
                <a:spcPct val="90000"/>
              </a:lnSpc>
              <a:spcBef>
                <a:spcPct val="0"/>
              </a:spcBef>
              <a:spcAft>
                <a:spcPct val="0"/>
              </a:spcAft>
            </a:pPr>
            <a:endParaRPr lang="en-US" sz="3137" b="0" i="0" baseline="0" dirty="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9" y="1829713"/>
            <a:ext cx="4482124" cy="1473396"/>
          </a:xfrm>
          <a:noFill/>
        </p:spPr>
        <p:txBody>
          <a:bodyPr lIns="0" tIns="0" rIns="0" bIns="0" anchor="ctr" anchorCtr="0"/>
          <a:lstStyle>
            <a:lvl1pPr>
              <a:lnSpc>
                <a:spcPct val="100000"/>
              </a:lnSpc>
              <a:spcAft>
                <a:spcPts val="1275"/>
              </a:spcAft>
              <a:defRPr sz="3137"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68049" y="589920"/>
            <a:ext cx="1314756" cy="280339"/>
          </a:xfrm>
          <a:prstGeom prst="rect">
            <a:avLst/>
          </a:prstGeom>
        </p:spPr>
      </p:pic>
    </p:spTree>
    <p:extLst>
      <p:ext uri="{BB962C8B-B14F-4D97-AF65-F5344CB8AC3E}">
        <p14:creationId xmlns:p14="http://schemas.microsoft.com/office/powerpoint/2010/main" val="3359785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51022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7"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4"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70"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160302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1"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143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87170"/>
            <a:ext cx="4167887" cy="54636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84401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09"/>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3"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3776167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318438"/>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446871"/>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4110320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28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140440"/>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929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23606509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76630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140440"/>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6151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6685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4943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7" y="1672494"/>
            <a:ext cx="5891783" cy="3513015"/>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9" y="1882867"/>
            <a:ext cx="5497361" cy="3092267"/>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96949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2" indent="0">
              <a:buFont typeface="Wingdings" panose="05000000000000000000" pitchFamily="2" charset="2"/>
              <a:buNone/>
              <a:defRPr sz="1600" b="0">
                <a:latin typeface="+mn-lt"/>
              </a:defRPr>
            </a:lvl2pPr>
            <a:lvl3pPr marL="450839" indent="0">
              <a:buFont typeface="Wingdings" panose="05000000000000000000" pitchFamily="2" charset="2"/>
              <a:buNone/>
              <a:tabLst/>
              <a:defRPr sz="1200" b="0">
                <a:latin typeface="+mn-lt"/>
              </a:defRPr>
            </a:lvl3pPr>
            <a:lvl4pPr marL="652446" indent="0">
              <a:buFont typeface="Wingdings" panose="05000000000000000000" pitchFamily="2" charset="2"/>
              <a:buNone/>
              <a:defRPr sz="1100" b="0">
                <a:latin typeface="+mn-lt"/>
              </a:defRPr>
            </a:lvl4pPr>
            <a:lvl5pPr marL="854053"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1419286"/>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1"/>
            <a:ext cx="9602819"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447012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2"/>
            <a:ext cx="9609045" cy="727892"/>
          </a:xfrm>
        </p:spPr>
        <p:txBody>
          <a:bodyPr/>
          <a:lstStyle>
            <a:lvl1pPr>
              <a:defRPr sz="1765">
                <a:gradFill>
                  <a:gsLst>
                    <a:gs pos="0">
                      <a:srgbClr val="002050"/>
                    </a:gs>
                    <a:gs pos="100000">
                      <a:srgbClr val="002050"/>
                    </a:gs>
                  </a:gsLst>
                  <a:lin ang="0" scaled="0"/>
                </a:gradFill>
              </a:defRPr>
            </a:lvl1pPr>
            <a:lvl2pPr>
              <a:defRPr sz="1765">
                <a:gradFill>
                  <a:gsLst>
                    <a:gs pos="0">
                      <a:srgbClr val="002050"/>
                    </a:gs>
                    <a:gs pos="100000">
                      <a:srgbClr val="002050"/>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672877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2"/>
            <a:ext cx="9602819" cy="727892"/>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705" strike="noStrike" spc="-49"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0911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49200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3"/>
            <a:ext cx="3235580" cy="2097191"/>
          </a:xfrm>
          <a:noFill/>
        </p:spPr>
        <p:txBody>
          <a:bodyPr lIns="0" tIns="0" rIns="0" bIns="182880" anchor="b" anchorCtr="0"/>
          <a:lstStyle>
            <a:lvl1pPr>
              <a:defRPr sz="3137"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4"/>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167476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5"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3"/>
            <a:ext cx="3235580" cy="2097191"/>
          </a:xfrm>
          <a:noFill/>
        </p:spPr>
        <p:txBody>
          <a:bodyPr lIns="0" tIns="0" rIns="0" bIns="182880" anchor="b" anchorCtr="0"/>
          <a:lstStyle>
            <a:lvl1pPr>
              <a:defRPr sz="3137"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4"/>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301783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a:t>
            </a:r>
            <a:endParaRPr lang="en-US" dirty="0">
              <a:gradFill>
                <a:gsLst>
                  <a:gs pos="0">
                    <a:srgbClr val="FFFFFF">
                      <a:lumMod val="50000"/>
                    </a:srgbClr>
                  </a:gs>
                  <a:gs pos="100000">
                    <a:srgbClr val="FFFFFF">
                      <a:lumMod val="50000"/>
                    </a:srgbClr>
                  </a:gs>
                </a:gsLst>
                <a:lin ang="5400000" scaled="1"/>
              </a:gradFill>
            </a:endParaRPr>
          </a:p>
        </p:txBody>
      </p:sp>
    </p:spTree>
    <p:extLst>
      <p:ext uri="{BB962C8B-B14F-4D97-AF65-F5344CB8AC3E}">
        <p14:creationId xmlns:p14="http://schemas.microsoft.com/office/powerpoint/2010/main" val="314960402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8"/>
            <a:ext cx="4822951" cy="287771"/>
          </a:xfr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Dynamics 365 </a:t>
            </a:r>
            <a:endParaRPr lang="en-US" dirty="0">
              <a:gradFill>
                <a:gsLst>
                  <a:gs pos="0">
                    <a:srgbClr val="FFFFFF">
                      <a:lumMod val="50000"/>
                    </a:srgbClr>
                  </a:gs>
                  <a:gs pos="100000">
                    <a:srgbClr val="FFFFFF">
                      <a:lumMod val="50000"/>
                    </a:srgbClr>
                  </a:gs>
                </a:gsLst>
                <a:lin ang="5400000" scaled="1"/>
              </a:gradFill>
            </a:endParaRP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1"/>
            <a:ext cx="5773848" cy="813819"/>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1202340841"/>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3"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6"/>
            <a:ext cx="3623051"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455996"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sz="1372">
                <a:gradFill>
                  <a:gsLst>
                    <a:gs pos="0">
                      <a:srgbClr val="002050"/>
                    </a:gs>
                    <a:gs pos="100000">
                      <a:srgbClr val="002050"/>
                    </a:gs>
                  </a:gsLst>
                  <a:lin ang="5400000" scaled="1"/>
                </a:gradFill>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sz="1372">
                <a:gradFill>
                  <a:gsLst>
                    <a:gs pos="0">
                      <a:srgbClr val="002050"/>
                    </a:gs>
                    <a:gs pos="100000">
                      <a:srgbClr val="002050"/>
                    </a:gs>
                  </a:gsLst>
                  <a:lin ang="5400000" scaled="1"/>
                </a:gradFill>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Dynamics 365 </a:t>
            </a:r>
            <a:endParaRPr lang="en-US" dirty="0">
              <a:gradFill>
                <a:gsLst>
                  <a:gs pos="0">
                    <a:srgbClr val="FFFFFF">
                      <a:lumMod val="50000"/>
                    </a:srgbClr>
                  </a:gs>
                  <a:gs pos="100000">
                    <a:srgbClr val="FFFFFF">
                      <a:lumMod val="50000"/>
                    </a:srgbClr>
                  </a:gs>
                </a:gsLst>
                <a:lin ang="5400000" scaled="1"/>
              </a:gradFill>
            </a:endParaRPr>
          </a:p>
        </p:txBody>
      </p:sp>
    </p:spTree>
    <p:extLst>
      <p:ext uri="{BB962C8B-B14F-4D97-AF65-F5344CB8AC3E}">
        <p14:creationId xmlns:p14="http://schemas.microsoft.com/office/powerpoint/2010/main" val="123753695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a:t>
            </a:r>
            <a:endParaRPr lang="en-US" dirty="0">
              <a:gradFill>
                <a:gsLst>
                  <a:gs pos="0">
                    <a:srgbClr val="FFFFFF">
                      <a:lumMod val="50000"/>
                    </a:srgbClr>
                  </a:gs>
                  <a:gs pos="100000">
                    <a:srgbClr val="FFFFFF">
                      <a:lumMod val="50000"/>
                    </a:srgbClr>
                  </a:gs>
                </a:gsLst>
                <a:lin ang="5400000" scaled="1"/>
              </a:gradFill>
            </a:endParaRPr>
          </a:p>
        </p:txBody>
      </p:sp>
    </p:spTree>
    <p:extLst>
      <p:ext uri="{BB962C8B-B14F-4D97-AF65-F5344CB8AC3E}">
        <p14:creationId xmlns:p14="http://schemas.microsoft.com/office/powerpoint/2010/main" val="1914737900"/>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3315374"/>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a:t>
            </a:r>
            <a:endParaRPr lang="en-US" dirty="0">
              <a:gradFill>
                <a:gsLst>
                  <a:gs pos="0">
                    <a:srgbClr val="FFFFFF">
                      <a:lumMod val="50000"/>
                    </a:srgbClr>
                  </a:gs>
                  <a:gs pos="100000">
                    <a:srgbClr val="FFFFFF">
                      <a:lumMod val="50000"/>
                    </a:srgbClr>
                  </a:gs>
                </a:gsLst>
                <a:lin ang="5400000" scaled="1"/>
              </a:gradFill>
            </a:endParaRP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455995" y="2356563"/>
            <a:ext cx="4758211" cy="813819"/>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665363074"/>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1" cy="2521331"/>
          </a:xfrm>
        </p:spPr>
        <p:txBody>
          <a:bodyPr lIns="0" tIns="0" rIns="0" bIns="0"/>
          <a:lstStyle>
            <a:lvl1pPr marL="280114" indent="-280114">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Dynamics 365 </a:t>
            </a:r>
            <a:endParaRPr lang="en-US" dirty="0">
              <a:gradFill>
                <a:gsLst>
                  <a:gs pos="0">
                    <a:srgbClr val="FFFFFF">
                      <a:lumMod val="50000"/>
                    </a:srgbClr>
                  </a:gs>
                  <a:gs pos="100000">
                    <a:srgbClr val="FFFFFF">
                      <a:lumMod val="50000"/>
                    </a:srgbClr>
                  </a:gs>
                </a:gsLst>
                <a:lin ang="5400000" scaled="1"/>
              </a:gradFill>
            </a:endParaRPr>
          </a:p>
        </p:txBody>
      </p:sp>
    </p:spTree>
    <p:extLst>
      <p:ext uri="{BB962C8B-B14F-4D97-AF65-F5344CB8AC3E}">
        <p14:creationId xmlns:p14="http://schemas.microsoft.com/office/powerpoint/2010/main" val="143818132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Dynamics 365 </a:t>
            </a:r>
            <a:endParaRPr lang="en-US" dirty="0">
              <a:gradFill>
                <a:gsLst>
                  <a:gs pos="0">
                    <a:srgbClr val="FFFFFF">
                      <a:lumMod val="50000"/>
                    </a:srgbClr>
                  </a:gs>
                  <a:gs pos="100000">
                    <a:srgbClr val="FFFFFF">
                      <a:lumMod val="50000"/>
                    </a:srgbClr>
                  </a:gs>
                </a:gsLst>
                <a:lin ang="5400000" scaled="1"/>
              </a:gradFill>
            </a:endParaRPr>
          </a:p>
        </p:txBody>
      </p:sp>
    </p:spTree>
    <p:extLst>
      <p:ext uri="{BB962C8B-B14F-4D97-AF65-F5344CB8AC3E}">
        <p14:creationId xmlns:p14="http://schemas.microsoft.com/office/powerpoint/2010/main" val="324688201"/>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1" cy="2521331"/>
          </a:xfrm>
        </p:spPr>
        <p:txBody>
          <a:bodyPr lIns="0" tIns="0" rIns="0" bIns="0"/>
          <a:lstStyle>
            <a:lvl1pPr marL="280114" indent="-280114">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Dynamics 365 </a:t>
            </a:r>
            <a:endParaRPr lang="en-US" dirty="0">
              <a:gradFill>
                <a:gsLst>
                  <a:gs pos="0">
                    <a:srgbClr val="FFFFFF">
                      <a:lumMod val="50000"/>
                    </a:srgbClr>
                  </a:gs>
                  <a:gs pos="100000">
                    <a:srgbClr val="FFFFFF">
                      <a:lumMod val="50000"/>
                    </a:srgbClr>
                  </a:gs>
                </a:gsLst>
                <a:lin ang="5400000" scaled="1"/>
              </a:gradFill>
            </a:endParaRP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40294"/>
            <a:ext cx="5399968" cy="3165015"/>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7279595" y="1710592"/>
            <a:ext cx="3814652" cy="546753"/>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247825"/>
            <a:ext cx="5399968" cy="3165015"/>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7279595" y="4595472"/>
            <a:ext cx="3814652"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412130234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5210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Dynamics 365 </a:t>
            </a:r>
            <a:endParaRPr lang="en-US" dirty="0">
              <a:gradFill>
                <a:gsLst>
                  <a:gs pos="0">
                    <a:srgbClr val="FFFFFF">
                      <a:lumMod val="50000"/>
                    </a:srgbClr>
                  </a:gs>
                  <a:gs pos="100000">
                    <a:srgbClr val="FFFFFF">
                      <a:lumMod val="50000"/>
                    </a:srgbClr>
                  </a:gs>
                </a:gsLst>
                <a:lin ang="5400000" scaled="1"/>
              </a:gradFill>
            </a:endParaRP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40294"/>
            <a:ext cx="5399968" cy="3165015"/>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7279595" y="1710592"/>
            <a:ext cx="3814652" cy="546753"/>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247825"/>
            <a:ext cx="5399968" cy="3165015"/>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7279595" y="4595472"/>
            <a:ext cx="3814652"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260545410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3034292"/>
          </a:xfrm>
        </p:spPr>
        <p:txBody>
          <a:bodyPr lIns="0" tIns="0" rIns="0" bIns="0"/>
          <a:lstStyle>
            <a:lvl1pPr marL="0" indent="0">
              <a:lnSpc>
                <a:spcPts val="1765"/>
              </a:lnSpc>
              <a:spcBef>
                <a:spcPts val="883"/>
              </a:spcBef>
              <a:buNone/>
              <a:defRPr lang="en-US" sz="1372" b="0" kern="1200" spc="0" baseline="0" dirty="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3034292"/>
          </a:xfrm>
        </p:spPr>
        <p:txBody>
          <a:bodyPr lIns="0" tIns="0" rIns="0" bIns="0"/>
          <a:lstStyle>
            <a:lvl1pPr marL="0" indent="0">
              <a:lnSpc>
                <a:spcPts val="1765"/>
              </a:lnSpc>
              <a:spcBef>
                <a:spcPts val="883"/>
              </a:spcBef>
              <a:buNone/>
              <a:defRPr lang="en-US" sz="1372" b="0" kern="1200" spc="0" baseline="0" dirty="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Dynamics 365 </a:t>
            </a:r>
            <a:endParaRPr lang="en-US" dirty="0">
              <a:gradFill>
                <a:gsLst>
                  <a:gs pos="0">
                    <a:srgbClr val="FFFFFF">
                      <a:lumMod val="50000"/>
                    </a:srgbClr>
                  </a:gs>
                  <a:gs pos="100000">
                    <a:srgbClr val="FFFFFF">
                      <a:lumMod val="50000"/>
                    </a:srgbClr>
                  </a:gs>
                </a:gsLst>
                <a:lin ang="5400000" scaled="1"/>
              </a:gradFill>
            </a:endParaRPr>
          </a:p>
        </p:txBody>
      </p:sp>
    </p:spTree>
    <p:extLst>
      <p:ext uri="{BB962C8B-B14F-4D97-AF65-F5344CB8AC3E}">
        <p14:creationId xmlns:p14="http://schemas.microsoft.com/office/powerpoint/2010/main" val="2434799389"/>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4249" y="486948"/>
            <a:ext cx="10869931" cy="6371053"/>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488255"/>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Dynamics 365 </a:t>
            </a:r>
            <a:endParaRPr lang="en-US" dirty="0">
              <a:gradFill>
                <a:gsLst>
                  <a:gs pos="0">
                    <a:srgbClr val="FFFFFF">
                      <a:lumMod val="50000"/>
                    </a:srgbClr>
                  </a:gs>
                  <a:gs pos="100000">
                    <a:srgbClr val="FFFFFF">
                      <a:lumMod val="50000"/>
                    </a:srgbClr>
                  </a:gs>
                </a:gsLst>
                <a:lin ang="5400000" scaled="1"/>
              </a:gradFill>
            </a:endParaRPr>
          </a:p>
        </p:txBody>
      </p:sp>
    </p:spTree>
    <p:extLst>
      <p:ext uri="{BB962C8B-B14F-4D97-AF65-F5344CB8AC3E}">
        <p14:creationId xmlns:p14="http://schemas.microsoft.com/office/powerpoint/2010/main" val="607920573"/>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47725440"/>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455998" y="620430"/>
            <a:ext cx="5541959" cy="410369"/>
          </a:xfrm>
        </p:spPr>
        <p:txBody>
          <a:bodyPr wrap="square" lIns="0" tIns="0" rIns="0" bIns="0">
            <a:spAutoFit/>
          </a:bodyPr>
          <a:lstStyle>
            <a:lvl1pPr>
              <a:lnSpc>
                <a:spcPts val="3136"/>
              </a:lnSpc>
              <a:defRPr sz="2745"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914169">
              <a:defRPr/>
            </a:pPr>
            <a:r>
              <a:rPr lang="en-US">
                <a:gradFill>
                  <a:gsLst>
                    <a:gs pos="0">
                      <a:srgbClr val="FFFFFF">
                        <a:lumMod val="50000"/>
                      </a:srgbClr>
                    </a:gs>
                    <a:gs pos="100000">
                      <a:srgbClr val="FFFFFF">
                        <a:lumMod val="50000"/>
                      </a:srgbClr>
                    </a:gs>
                  </a:gsLst>
                  <a:lin ang="5400000" scaled="1"/>
                </a:gradFill>
              </a:rPr>
              <a:t>© Microsoft Corporation                                                                                  							</a:t>
            </a:r>
            <a:endParaRPr lang="en-US" dirty="0">
              <a:gradFill>
                <a:gsLst>
                  <a:gs pos="0">
                    <a:srgbClr val="FFFFFF">
                      <a:lumMod val="50000"/>
                    </a:srgbClr>
                  </a:gs>
                  <a:gs pos="100000">
                    <a:srgbClr val="FFFFFF">
                      <a:lumMod val="50000"/>
                    </a:srgbClr>
                  </a:gs>
                </a:gsLst>
                <a:lin ang="5400000" scaled="1"/>
              </a:gradFill>
            </a:endParaRP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455995" y="2123023"/>
            <a:ext cx="5417755" cy="615553"/>
          </a:xfrm>
        </p:spPr>
        <p:txBody>
          <a:bodyPr/>
          <a:lstStyle>
            <a:lvl1pPr>
              <a:spcBef>
                <a:spcPts val="1200"/>
              </a:spcBef>
              <a:spcAft>
                <a:spcPts val="0"/>
              </a:spcAft>
              <a:defRPr kumimoji="0" lang="en-US" sz="140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40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913273" rtl="0" eaLnBrk="1" fontAlgn="base" latinLnBrk="0" hangingPunct="1">
              <a:lnSpc>
                <a:spcPct val="100000"/>
              </a:lnSpc>
              <a:spcBef>
                <a:spcPts val="1175"/>
              </a:spcBef>
              <a:spcAft>
                <a:spcPts val="0"/>
              </a:spcAft>
              <a:buClrTx/>
              <a:buSzPct val="90000"/>
              <a:buFont typeface="Arial" pitchFamily="34" charset="0"/>
              <a:buNone/>
              <a:tabLst/>
              <a:defRPr lang="en-US" sz="1400" b="1" kern="1200" spc="0" baseline="0" dirty="0" smtClean="0">
                <a:solidFill>
                  <a:schemeClr val="tx2"/>
                </a:solidFill>
                <a:latin typeface="Segoe UI"/>
                <a:ea typeface="+mn-ea"/>
                <a:cs typeface="+mn-cs"/>
              </a:defRPr>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506624629"/>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68703"/>
            <a:ext cx="4167887" cy="56483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56755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9" y="2249399"/>
            <a:ext cx="11055905" cy="4018684"/>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8" y="1341224"/>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4" y="691142"/>
            <a:ext cx="11043248" cy="748836"/>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865801715"/>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3" y="547687"/>
            <a:ext cx="5284788" cy="5539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4" y="1414801"/>
            <a:ext cx="5284787" cy="48955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6365875" y="0"/>
            <a:ext cx="5826125" cy="546753"/>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2580166588"/>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1" y="0"/>
            <a:ext cx="6095999"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9" y="2216137"/>
            <a:ext cx="4482124" cy="2215875"/>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8"/>
            <a:ext cx="4482125" cy="1430085"/>
          </a:xfrm>
        </p:spPr>
        <p:txBody>
          <a:bodyPr wrap="square" lIns="0" tIns="0" rIns="0" bIns="0">
            <a:noAutofit/>
          </a:bodyPr>
          <a:lstStyle>
            <a:lvl1pPr marL="0" marR="0" indent="0" algn="l" defTabSz="91443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114"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27" indent="0">
              <a:buNone/>
              <a:defRPr/>
            </a:lvl3pPr>
            <a:lvl4pPr marL="672342" indent="0">
              <a:buNone/>
              <a:defRPr/>
            </a:lvl4pPr>
            <a:lvl5pPr marL="896455"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96969249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623971"/>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271932"/>
      </p:ext>
    </p:extLst>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408146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572675"/>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081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3"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8"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2"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9" y="4026703"/>
            <a:ext cx="240299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Tree>
    <p:extLst>
      <p:ext uri="{BB962C8B-B14F-4D97-AF65-F5344CB8AC3E}">
        <p14:creationId xmlns:p14="http://schemas.microsoft.com/office/powerpoint/2010/main" val="388112951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12011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44897125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2400657"/>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1808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516073" y="1447805"/>
            <a:ext cx="5491005" cy="2732864"/>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732864"/>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64504"/>
      </p:ext>
    </p:extLst>
  </p:cSld>
  <p:clrMapOvr>
    <a:masterClrMapping/>
  </p:clrMapOvr>
  <p:transition spd="slow">
    <p:push/>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a:xfrm>
            <a:off x="455995" y="1817561"/>
            <a:ext cx="11306469" cy="1572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pPr defTabSz="1219170">
              <a:defRPr/>
            </a:pPr>
            <a:endParaRPr lang="en-US" sz="2400" dirty="0">
              <a:solidFill>
                <a:srgbClr val="3C3C41"/>
              </a:solidFill>
            </a:endParaRPr>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pPr defTabSz="1219170">
              <a:defRPr/>
            </a:pPr>
            <a:endParaRPr lang="en-US" dirty="0">
              <a:gradFill>
                <a:gsLst>
                  <a:gs pos="0">
                    <a:srgbClr val="FFFFFF">
                      <a:lumMod val="50000"/>
                    </a:srgbClr>
                  </a:gs>
                  <a:gs pos="100000">
                    <a:srgbClr val="FFFFFF">
                      <a:lumMod val="50000"/>
                    </a:srgbClr>
                  </a:gs>
                </a:gsLst>
                <a:lin ang="5400000" scaled="1"/>
              </a:gradFill>
            </a:endParaRPr>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pPr defTabSz="1219170">
              <a:defRPr/>
            </a:pPr>
            <a:endParaRPr lang="en-US" sz="2400" dirty="0">
              <a:solidFill>
                <a:srgbClr val="3C3C41"/>
              </a:solidFill>
            </a:endParaRPr>
          </a:p>
        </p:txBody>
      </p:sp>
    </p:spTree>
    <p:extLst>
      <p:ext uri="{BB962C8B-B14F-4D97-AF65-F5344CB8AC3E}">
        <p14:creationId xmlns:p14="http://schemas.microsoft.com/office/powerpoint/2010/main" val="492958190"/>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9267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1010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00438"/>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00438"/>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496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3C3C41"/>
                    </a:gs>
                    <a:gs pos="100000">
                      <a:srgbClr val="3C3C41"/>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58099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235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2423160" cy="546753"/>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1"/>
            <a:ext cx="2423160" cy="546753"/>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3" y="1"/>
            <a:ext cx="2423160" cy="546753"/>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1"/>
            <a:ext cx="2423160" cy="546753"/>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546753"/>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768838"/>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2" y="4243725"/>
            <a:ext cx="1938337" cy="1703030"/>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5"/>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3" y="4243725"/>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2" y="4243725"/>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2" y="4243725"/>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2" y="1969653"/>
            <a:ext cx="1938337" cy="1703030"/>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3"/>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3" y="1969653"/>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2" y="1969653"/>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2" y="1969653"/>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361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09"/>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3"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91388797"/>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877846"/>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397716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9" cy="1634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3007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0942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1"/>
            <a:ext cx="11653523" cy="1900777"/>
          </a:xfrm>
          <a:prstGeom prst="rect">
            <a:avLst/>
          </a:prstGeom>
        </p:spPr>
        <p:txBody>
          <a:bodyPr/>
          <a:lstStyle>
            <a:lvl1pPr marL="284703" indent="-28470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0" indent="-275369">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2" indent="-28470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0" indent="-22402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27" indent="-22402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9678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2"/>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3" y="2237942"/>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8" y="2237942"/>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2"/>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8"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261"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41" indent="0">
              <a:buNone/>
              <a:defRPr/>
            </a:lvl3pPr>
            <a:lvl4pPr marL="672213" indent="0">
              <a:buNone/>
              <a:defRPr/>
            </a:lvl4pPr>
            <a:lvl5pPr marL="89628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6" y="4026702"/>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261"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41" indent="0">
              <a:buNone/>
              <a:defRPr/>
            </a:lvl3pPr>
            <a:lvl4pPr marL="672213" indent="0">
              <a:buNone/>
              <a:defRPr/>
            </a:lvl4pPr>
            <a:lvl5pPr marL="89628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40" y="4026704"/>
            <a:ext cx="2315763" cy="136396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261"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41" indent="0">
              <a:buNone/>
              <a:defRPr/>
            </a:lvl3pPr>
            <a:lvl4pPr marL="672213" indent="0">
              <a:buNone/>
              <a:defRPr/>
            </a:lvl4pPr>
            <a:lvl5pPr marL="896282" indent="0">
              <a:buNone/>
              <a:defRPr/>
            </a:lvl5pPr>
          </a:lstStyle>
          <a:p>
            <a:pPr marL="0" marR="0" lvl="0" indent="0" algn="l" defTabSz="914261"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8" y="4026702"/>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261"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41" indent="0">
              <a:buNone/>
              <a:defRPr/>
            </a:lvl3pPr>
            <a:lvl4pPr marL="672213" indent="0">
              <a:buNone/>
              <a:defRPr/>
            </a:lvl4pPr>
            <a:lvl5pPr marL="89628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8" y="553090"/>
            <a:ext cx="11055907"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9" y="1225277"/>
            <a:ext cx="11046887" cy="301769"/>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71" indent="0">
              <a:lnSpc>
                <a:spcPct val="90000"/>
              </a:lnSpc>
              <a:spcBef>
                <a:spcPts val="0"/>
              </a:spcBef>
              <a:spcAft>
                <a:spcPts val="1274"/>
              </a:spcAft>
              <a:buNone/>
              <a:defRPr sz="1961">
                <a:solidFill>
                  <a:schemeClr val="tx2"/>
                </a:solidFill>
              </a:defRPr>
            </a:lvl2pPr>
            <a:lvl3pPr marL="448141" indent="0">
              <a:spcBef>
                <a:spcPts val="0"/>
              </a:spcBef>
              <a:spcAft>
                <a:spcPts val="1274"/>
              </a:spcAft>
              <a:buNone/>
              <a:defRPr sz="1961"/>
            </a:lvl3pPr>
            <a:lvl4pPr marL="672213" indent="0">
              <a:spcBef>
                <a:spcPts val="0"/>
              </a:spcBef>
              <a:spcAft>
                <a:spcPts val="1274"/>
              </a:spcAft>
              <a:buNone/>
              <a:defRPr sz="1961"/>
            </a:lvl4pPr>
            <a:lvl5pPr marL="896282" indent="0">
              <a:buNone/>
              <a:defRPr/>
            </a:lvl5pPr>
          </a:lstStyle>
          <a:p>
            <a:pPr lvl="0"/>
            <a:r>
              <a:rPr lang="en-US"/>
              <a:t>Subtitle Segoe UI 20pt</a:t>
            </a:r>
          </a:p>
        </p:txBody>
      </p:sp>
    </p:spTree>
    <p:extLst>
      <p:ext uri="{BB962C8B-B14F-4D97-AF65-F5344CB8AC3E}">
        <p14:creationId xmlns:p14="http://schemas.microsoft.com/office/powerpoint/2010/main" val="2638165479"/>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8050" y="2532448"/>
            <a:ext cx="5429663" cy="1793104"/>
          </a:xfrm>
          <a:noFill/>
        </p:spPr>
        <p:txBody>
          <a:bodyPr lIns="0" tIns="0" rIns="0" bIns="182880" anchor="b" anchorCtr="0"/>
          <a:lstStyle>
            <a:lvl1pPr>
              <a:lnSpc>
                <a:spcPct val="100000"/>
              </a:lnSpc>
              <a:defRPr sz="5294"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9" y="589920"/>
            <a:ext cx="1321129"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5"/>
            <a:ext cx="5412751" cy="422423"/>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969243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1_Cover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3"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6" y="4512335"/>
            <a:ext cx="5412751" cy="422423"/>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3" name="Picture 2">
            <a:extLst>
              <a:ext uri="{FF2B5EF4-FFF2-40B4-BE49-F238E27FC236}">
                <a16:creationId xmlns:a16="http://schemas.microsoft.com/office/drawing/2014/main" id="{0B6680B1-00F6-45B2-AAD6-5363FF9BC5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008"/>
            <a:ext cx="12192000" cy="6855984"/>
          </a:xfrm>
          <a:prstGeom prst="rect">
            <a:avLst/>
          </a:prstGeom>
        </p:spPr>
      </p:pic>
    </p:spTree>
    <p:extLst>
      <p:ext uri="{BB962C8B-B14F-4D97-AF65-F5344CB8AC3E}">
        <p14:creationId xmlns:p14="http://schemas.microsoft.com/office/powerpoint/2010/main" val="385486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337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E29FB3-0680-4A1D-945F-8B8E225901A0}"/>
              </a:ext>
            </a:extLst>
          </p:cNvPr>
          <p:cNvGraphicFramePr>
            <a:graphicFrameLocks noChangeAspect="1"/>
          </p:cNvGraphicFramePr>
          <p:nvPr userDrawn="1">
            <p:custDataLst>
              <p:tags r:id="rId1"/>
            </p:custDataLst>
            <p:extLst>
              <p:ext uri="{D42A27DB-BD31-4B8C-83A1-F6EECF244321}">
                <p14:modId xmlns:p14="http://schemas.microsoft.com/office/powerpoint/2010/main" val="402997339"/>
              </p:ext>
            </p:extLst>
          </p:nvPr>
        </p:nvGraphicFramePr>
        <p:xfrm>
          <a:off x="1557" y="1559"/>
          <a:ext cx="1557" cy="1557"/>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EE29FB3-0680-4A1D-945F-8B8E225901A0}"/>
                          </a:ext>
                        </a:extLst>
                      </p:cNvPr>
                      <p:cNvPicPr/>
                      <p:nvPr/>
                    </p:nvPicPr>
                    <p:blipFill>
                      <a:blip r:embed="rId5"/>
                      <a:stretch>
                        <a:fillRect/>
                      </a:stretch>
                    </p:blipFill>
                    <p:spPr>
                      <a:xfrm>
                        <a:off x="1557" y="1559"/>
                        <a:ext cx="1557" cy="155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F50E89-F710-463B-8A38-3C0DFADA8A46}"/>
              </a:ext>
            </a:extLst>
          </p:cNvPr>
          <p:cNvSpPr/>
          <p:nvPr userDrawn="1">
            <p:custDataLst>
              <p:tags r:id="rId2"/>
            </p:custDataLst>
          </p:nvPr>
        </p:nvSpPr>
        <p:spPr bwMode="auto">
          <a:xfrm>
            <a:off x="0" y="2"/>
            <a:ext cx="155629" cy="1556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13997" fontAlgn="base">
              <a:lnSpc>
                <a:spcPct val="90000"/>
              </a:lnSpc>
              <a:spcBef>
                <a:spcPct val="0"/>
              </a:spcBef>
              <a:spcAft>
                <a:spcPct val="0"/>
              </a:spcAft>
            </a:pPr>
            <a:endParaRPr lang="en-US" sz="3136" b="0" i="0" baseline="0" dirty="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9" y="1829713"/>
            <a:ext cx="4482124" cy="1473396"/>
          </a:xfrm>
          <a:noFill/>
        </p:spPr>
        <p:txBody>
          <a:bodyPr lIns="0" tIns="0" rIns="0" bIns="0" anchor="ctr" anchorCtr="0"/>
          <a:lstStyle>
            <a:lvl1pPr>
              <a:lnSpc>
                <a:spcPct val="100000"/>
              </a:lnSpc>
              <a:spcAft>
                <a:spcPts val="1274"/>
              </a:spcAft>
              <a:defRPr sz="3136"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68049" y="589920"/>
            <a:ext cx="1314756" cy="280339"/>
          </a:xfrm>
          <a:prstGeom prst="rect">
            <a:avLst/>
          </a:prstGeom>
        </p:spPr>
      </p:pic>
    </p:spTree>
    <p:extLst>
      <p:ext uri="{BB962C8B-B14F-4D97-AF65-F5344CB8AC3E}">
        <p14:creationId xmlns:p14="http://schemas.microsoft.com/office/powerpoint/2010/main" val="2126554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098611"/>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049" y="589922"/>
            <a:ext cx="11055907" cy="488865"/>
          </a:xfrm>
        </p:spPr>
        <p:txBody>
          <a:bodyPr wrap="square" lIns="0" tIns="0" rIns="0" bIns="0">
            <a:spAutoFit/>
          </a:bodyPr>
          <a:lstStyle>
            <a:lvl1pPr>
              <a:lnSpc>
                <a:spcPct val="90000"/>
              </a:lnSpc>
              <a:defRPr sz="3528" strike="noStrike">
                <a:solidFill>
                  <a:schemeClr val="tx1"/>
                </a:solidFill>
              </a:defRPr>
            </a:lvl1pPr>
          </a:lstStyle>
          <a:p>
            <a:r>
              <a:rPr lang="en-US" dirty="0"/>
              <a:t>Title</a:t>
            </a:r>
          </a:p>
        </p:txBody>
      </p:sp>
    </p:spTree>
    <p:extLst>
      <p:ext uri="{BB962C8B-B14F-4D97-AF65-F5344CB8AC3E}">
        <p14:creationId xmlns:p14="http://schemas.microsoft.com/office/powerpoint/2010/main" val="188624016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1"/>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8" y="2387127"/>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8"/>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40" y="2387127"/>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8"/>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5" y="2387127"/>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8"/>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71" y="2387127"/>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8"/>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2019717"/>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354"/>
            <a:ext cx="4159951"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039362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5" y="2"/>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70"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87171"/>
            <a:ext cx="4167887" cy="54636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2"/>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90" y="9657"/>
            <a:ext cx="6856412" cy="5136868"/>
          </a:xfrm>
          <a:prstGeom prst="rect">
            <a:avLst/>
          </a:prstGeom>
        </p:spPr>
      </p:pic>
    </p:spTree>
    <p:extLst>
      <p:ext uri="{BB962C8B-B14F-4D97-AF65-F5344CB8AC3E}">
        <p14:creationId xmlns:p14="http://schemas.microsoft.com/office/powerpoint/2010/main" val="76918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7" y="3755500"/>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68"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096" indent="0">
              <a:buNone/>
              <a:defRPr/>
            </a:lvl3pPr>
            <a:lvl4pPr marL="672145" indent="0">
              <a:buNone/>
              <a:defRPr/>
            </a:lvl4pPr>
            <a:lvl5pPr marL="89619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2"/>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3" y="2308312"/>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8" y="683499"/>
            <a:ext cx="11055907" cy="739343"/>
          </a:xfrm>
          <a:prstGeom prst="rect">
            <a:avLst/>
          </a:prstGeom>
        </p:spPr>
        <p:txBody>
          <a:bodyPr vert="horz" wrap="square" lIns="0" tIns="164592" rIns="0" bIns="0" rtlCol="0" anchor="t">
            <a:noAutofit/>
          </a:bodyPr>
          <a:lstStyle>
            <a:lvl1pPr algn="ctr">
              <a:lnSpc>
                <a:spcPct val="100000"/>
              </a:lnSpc>
              <a:defRPr sz="3136"/>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9" y="1355684"/>
            <a:ext cx="11046887" cy="301771"/>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49" indent="0">
              <a:lnSpc>
                <a:spcPct val="90000"/>
              </a:lnSpc>
              <a:spcBef>
                <a:spcPts val="0"/>
              </a:spcBef>
              <a:spcAft>
                <a:spcPts val="1274"/>
              </a:spcAft>
              <a:buNone/>
              <a:defRPr sz="1961">
                <a:solidFill>
                  <a:schemeClr val="tx2"/>
                </a:solidFill>
              </a:defRPr>
            </a:lvl2pPr>
            <a:lvl3pPr marL="448096" indent="0">
              <a:spcBef>
                <a:spcPts val="0"/>
              </a:spcBef>
              <a:spcAft>
                <a:spcPts val="1274"/>
              </a:spcAft>
              <a:buNone/>
              <a:defRPr sz="1961"/>
            </a:lvl3pPr>
            <a:lvl4pPr marL="672145" indent="0">
              <a:spcBef>
                <a:spcPts val="0"/>
              </a:spcBef>
              <a:spcAft>
                <a:spcPts val="1274"/>
              </a:spcAft>
              <a:buNone/>
              <a:defRPr sz="1961"/>
            </a:lvl4pPr>
            <a:lvl5pPr marL="896192"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7" y="3755500"/>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68"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096" indent="0">
              <a:buNone/>
              <a:defRPr/>
            </a:lvl3pPr>
            <a:lvl4pPr marL="672145" indent="0">
              <a:buNone/>
              <a:defRPr/>
            </a:lvl4pPr>
            <a:lvl5pPr marL="89619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4" y="3755500"/>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68"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096" indent="0">
              <a:buNone/>
              <a:defRPr/>
            </a:lvl3pPr>
            <a:lvl4pPr marL="672145" indent="0">
              <a:buNone/>
              <a:defRPr/>
            </a:lvl4pPr>
            <a:lvl5pPr marL="89619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1689033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9108185"/>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2"/>
            <a:ext cx="11296417" cy="812531"/>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318438"/>
          </a:xfrm>
        </p:spPr>
        <p:txBody>
          <a:bodyPr/>
          <a:lstStyle>
            <a:lvl1pPr>
              <a:lnSpc>
                <a:spcPct val="100000"/>
              </a:lnSpc>
              <a:spcBef>
                <a:spcPts val="1600"/>
              </a:spcBef>
              <a:buClrTx/>
              <a:defRPr/>
            </a:lvl1pPr>
            <a:lvl2pPr marL="1527901" indent="-524819" defTabSz="1667572">
              <a:lnSpc>
                <a:spcPct val="100000"/>
              </a:lnSpc>
              <a:spcBef>
                <a:spcPts val="400"/>
              </a:spcBef>
              <a:buClrTx/>
              <a:defRPr/>
            </a:lvl2pPr>
            <a:lvl3pPr marL="2215669" indent="-459218">
              <a:lnSpc>
                <a:spcPct val="100000"/>
              </a:lnSpc>
              <a:buClrTx/>
              <a:defRPr/>
            </a:lvl3pPr>
            <a:lvl4pPr marL="2825137" indent="-459218">
              <a:lnSpc>
                <a:spcPct val="100000"/>
              </a:lnSpc>
              <a:buClrTx/>
              <a:defRPr/>
            </a:lvl4pPr>
            <a:lvl5pPr marL="3432489" indent="-446520">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506107"/>
      </p:ext>
    </p:extLst>
  </p:cSld>
  <p:clrMapOvr>
    <a:masterClrMapping/>
  </p:clrMapOvr>
  <p:transition spd="slow">
    <p:push/>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80" y="228603"/>
            <a:ext cx="11296416" cy="590931"/>
          </a:xfrm>
        </p:spPr>
        <p:txBody>
          <a:bodyPr/>
          <a:lstStyle>
            <a:lvl1pPr marL="0" indent="0">
              <a:buFont typeface="Wingdings" panose="05000000000000000000" pitchFamily="2" charset="2"/>
              <a:buNone/>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140440"/>
          </a:xfrm>
        </p:spPr>
        <p:txBody>
          <a:bodyPr/>
          <a:lstStyle>
            <a:lvl1pPr marL="228550" indent="-228550">
              <a:buFont typeface="Wingdings" panose="05000000000000000000" pitchFamily="2" charset="2"/>
              <a:buChar char="§"/>
              <a:defRPr/>
            </a:lvl1pPr>
            <a:lvl2pPr marL="457101" indent="-228550">
              <a:buFont typeface="Wingdings" panose="05000000000000000000" pitchFamily="2" charset="2"/>
              <a:buChar char="§"/>
              <a:defRPr/>
            </a:lvl2pPr>
            <a:lvl3pPr marL="657082" indent="-199981">
              <a:buFont typeface="Wingdings" panose="05000000000000000000" pitchFamily="2" charset="2"/>
              <a:buChar char="§"/>
              <a:defRPr/>
            </a:lvl3pPr>
            <a:lvl4pPr marL="842781" indent="-180935">
              <a:buFont typeface="Wingdings" panose="05000000000000000000" pitchFamily="2" charset="2"/>
              <a:buChar char="§"/>
              <a:defRPr/>
            </a:lvl4pPr>
            <a:lvl5pPr marL="1023717" indent="-168238">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4514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7516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760336"/>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1"/>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295021899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856865450"/>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3"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8" y="6471961"/>
            <a:ext cx="1969707"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5353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140440"/>
          </a:xfrm>
        </p:spPr>
        <p:txBody>
          <a:bodyPr wrap="square">
            <a:spAutoFit/>
          </a:bodyPr>
          <a:lstStyle>
            <a:lvl1pPr marL="0" indent="0">
              <a:buNone/>
              <a:defRPr/>
            </a:lvl1pPr>
            <a:lvl2pPr marL="228550" indent="0">
              <a:buNone/>
              <a:defRPr/>
            </a:lvl2pPr>
            <a:lvl3pPr marL="457101" indent="0">
              <a:buNone/>
              <a:defRPr/>
            </a:lvl3pPr>
            <a:lvl4pPr marL="685651" indent="0">
              <a:buNone/>
              <a:defRPr/>
            </a:lvl4pPr>
            <a:lvl5pPr marL="91420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8" y="6471961"/>
            <a:ext cx="1969707"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7757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88"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41381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540"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747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8" y="1672495"/>
            <a:ext cx="5891783" cy="3513015"/>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50" y="1882868"/>
            <a:ext cx="5497361" cy="3092267"/>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2" y="1672493"/>
            <a:ext cx="4714875" cy="96949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3" indent="0">
              <a:buFont typeface="Wingdings" panose="05000000000000000000" pitchFamily="2" charset="2"/>
              <a:buNone/>
              <a:defRPr sz="1600" b="0">
                <a:latin typeface="+mn-lt"/>
              </a:defRPr>
            </a:lvl2pPr>
            <a:lvl3pPr marL="450753" indent="0">
              <a:buFont typeface="Wingdings" panose="05000000000000000000" pitchFamily="2" charset="2"/>
              <a:buNone/>
              <a:tabLst/>
              <a:defRPr sz="1200" b="0">
                <a:latin typeface="+mn-lt"/>
              </a:defRPr>
            </a:lvl3pPr>
            <a:lvl4pPr marL="652321" indent="0">
              <a:buFont typeface="Wingdings" panose="05000000000000000000" pitchFamily="2" charset="2"/>
              <a:buNone/>
              <a:defRPr sz="1100" b="0">
                <a:latin typeface="+mn-lt"/>
              </a:defRPr>
            </a:lvl4pPr>
            <a:lvl5pPr marL="853889"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519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232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273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392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2431092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35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0725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1194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0266048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985025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21231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9211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88647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83952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7279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87"/>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0"/>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06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72220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826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59888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2245549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761748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483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1626521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331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131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94197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1"/>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80137162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1358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5344003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890245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93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475312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818755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253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3025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590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70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5799207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2352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9436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14497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1499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8202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551848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331411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886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5404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764377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49521197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1387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1377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9818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30865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03752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84747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5431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89279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2314209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67081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3157996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714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34583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5769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189576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2224838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96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39668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809715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2084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25167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52.xml"/><Relationship Id="rId13" Type="http://schemas.openxmlformats.org/officeDocument/2006/relationships/slideLayout" Target="../slideLayouts/slideLayout357.xml"/><Relationship Id="rId18" Type="http://schemas.openxmlformats.org/officeDocument/2006/relationships/slideLayout" Target="../slideLayouts/slideLayout362.xml"/><Relationship Id="rId3" Type="http://schemas.openxmlformats.org/officeDocument/2006/relationships/slideLayout" Target="../slideLayouts/slideLayout347.xml"/><Relationship Id="rId21" Type="http://schemas.openxmlformats.org/officeDocument/2006/relationships/slideLayout" Target="../slideLayouts/slideLayout365.xml"/><Relationship Id="rId7" Type="http://schemas.openxmlformats.org/officeDocument/2006/relationships/slideLayout" Target="../slideLayouts/slideLayout351.xml"/><Relationship Id="rId12" Type="http://schemas.openxmlformats.org/officeDocument/2006/relationships/slideLayout" Target="../slideLayouts/slideLayout356.xml"/><Relationship Id="rId17" Type="http://schemas.openxmlformats.org/officeDocument/2006/relationships/slideLayout" Target="../slideLayouts/slideLayout361.xml"/><Relationship Id="rId25" Type="http://schemas.openxmlformats.org/officeDocument/2006/relationships/image" Target="../media/image77.png"/><Relationship Id="rId2" Type="http://schemas.openxmlformats.org/officeDocument/2006/relationships/slideLayout" Target="../slideLayouts/slideLayout346.xml"/><Relationship Id="rId16" Type="http://schemas.openxmlformats.org/officeDocument/2006/relationships/slideLayout" Target="../slideLayouts/slideLayout360.xml"/><Relationship Id="rId20" Type="http://schemas.openxmlformats.org/officeDocument/2006/relationships/slideLayout" Target="../slideLayouts/slideLayout364.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24" Type="http://schemas.openxmlformats.org/officeDocument/2006/relationships/image" Target="../media/image76.emf"/><Relationship Id="rId5" Type="http://schemas.openxmlformats.org/officeDocument/2006/relationships/slideLayout" Target="../slideLayouts/slideLayout349.xml"/><Relationship Id="rId15" Type="http://schemas.openxmlformats.org/officeDocument/2006/relationships/slideLayout" Target="../slideLayouts/slideLayout359.xml"/><Relationship Id="rId23" Type="http://schemas.openxmlformats.org/officeDocument/2006/relationships/theme" Target="../theme/theme10.xml"/><Relationship Id="rId10" Type="http://schemas.openxmlformats.org/officeDocument/2006/relationships/slideLayout" Target="../slideLayouts/slideLayout354.xml"/><Relationship Id="rId19" Type="http://schemas.openxmlformats.org/officeDocument/2006/relationships/slideLayout" Target="../slideLayouts/slideLayout363.xml"/><Relationship Id="rId4" Type="http://schemas.openxmlformats.org/officeDocument/2006/relationships/slideLayout" Target="../slideLayouts/slideLayout348.xml"/><Relationship Id="rId9" Type="http://schemas.openxmlformats.org/officeDocument/2006/relationships/slideLayout" Target="../slideLayouts/slideLayout353.xml"/><Relationship Id="rId14" Type="http://schemas.openxmlformats.org/officeDocument/2006/relationships/slideLayout" Target="../slideLayouts/slideLayout358.xml"/><Relationship Id="rId22"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5.xml"/><Relationship Id="rId21" Type="http://schemas.openxmlformats.org/officeDocument/2006/relationships/slideLayout" Target="../slideLayouts/slideLayout50.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63" Type="http://schemas.openxmlformats.org/officeDocument/2006/relationships/slideLayout" Target="../slideLayouts/slideLayout92.xml"/><Relationship Id="rId68" Type="http://schemas.openxmlformats.org/officeDocument/2006/relationships/slideLayout" Target="../slideLayouts/slideLayout97.xml"/><Relationship Id="rId16" Type="http://schemas.openxmlformats.org/officeDocument/2006/relationships/slideLayout" Target="../slideLayouts/slideLayout4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slideLayout" Target="../slideLayouts/slideLayout82.xml"/><Relationship Id="rId58" Type="http://schemas.openxmlformats.org/officeDocument/2006/relationships/slideLayout" Target="../slideLayouts/slideLayout87.xml"/><Relationship Id="rId66" Type="http://schemas.openxmlformats.org/officeDocument/2006/relationships/slideLayout" Target="../slideLayouts/slideLayout95.xml"/><Relationship Id="rId74" Type="http://schemas.openxmlformats.org/officeDocument/2006/relationships/theme" Target="../theme/theme2.xml"/><Relationship Id="rId5" Type="http://schemas.openxmlformats.org/officeDocument/2006/relationships/slideLayout" Target="../slideLayouts/slideLayout34.xml"/><Relationship Id="rId61" Type="http://schemas.openxmlformats.org/officeDocument/2006/relationships/slideLayout" Target="../slideLayouts/slideLayout90.xml"/><Relationship Id="rId19" Type="http://schemas.openxmlformats.org/officeDocument/2006/relationships/slideLayout" Target="../slideLayouts/slideLayout4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56" Type="http://schemas.openxmlformats.org/officeDocument/2006/relationships/slideLayout" Target="../slideLayouts/slideLayout85.xml"/><Relationship Id="rId64" Type="http://schemas.openxmlformats.org/officeDocument/2006/relationships/slideLayout" Target="../slideLayouts/slideLayout93.xml"/><Relationship Id="rId69" Type="http://schemas.openxmlformats.org/officeDocument/2006/relationships/slideLayout" Target="../slideLayouts/slideLayout98.xml"/><Relationship Id="rId77" Type="http://schemas.openxmlformats.org/officeDocument/2006/relationships/image" Target="../media/image17.emf"/><Relationship Id="rId8" Type="http://schemas.openxmlformats.org/officeDocument/2006/relationships/slideLayout" Target="../slideLayouts/slideLayout37.xml"/><Relationship Id="rId51" Type="http://schemas.openxmlformats.org/officeDocument/2006/relationships/slideLayout" Target="../slideLayouts/slideLayout80.xml"/><Relationship Id="rId72" Type="http://schemas.openxmlformats.org/officeDocument/2006/relationships/slideLayout" Target="../slideLayouts/slideLayout101.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59" Type="http://schemas.openxmlformats.org/officeDocument/2006/relationships/slideLayout" Target="../slideLayouts/slideLayout88.xml"/><Relationship Id="rId67" Type="http://schemas.openxmlformats.org/officeDocument/2006/relationships/slideLayout" Target="../slideLayouts/slideLayout96.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54" Type="http://schemas.openxmlformats.org/officeDocument/2006/relationships/slideLayout" Target="../slideLayouts/slideLayout83.xml"/><Relationship Id="rId62" Type="http://schemas.openxmlformats.org/officeDocument/2006/relationships/slideLayout" Target="../slideLayouts/slideLayout91.xml"/><Relationship Id="rId70" Type="http://schemas.openxmlformats.org/officeDocument/2006/relationships/slideLayout" Target="../slideLayouts/slideLayout99.xml"/><Relationship Id="rId75"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 Id="rId57" Type="http://schemas.openxmlformats.org/officeDocument/2006/relationships/slideLayout" Target="../slideLayouts/slideLayout86.xml"/><Relationship Id="rId10" Type="http://schemas.openxmlformats.org/officeDocument/2006/relationships/slideLayout" Target="../slideLayouts/slideLayout39.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slideLayout" Target="../slideLayouts/slideLayout81.xml"/><Relationship Id="rId60" Type="http://schemas.openxmlformats.org/officeDocument/2006/relationships/slideLayout" Target="../slideLayouts/slideLayout89.xml"/><Relationship Id="rId65" Type="http://schemas.openxmlformats.org/officeDocument/2006/relationships/slideLayout" Target="../slideLayouts/slideLayout94.xml"/><Relationship Id="rId73" Type="http://schemas.openxmlformats.org/officeDocument/2006/relationships/slideLayout" Target="../slideLayouts/slideLayout10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9" Type="http://schemas.openxmlformats.org/officeDocument/2006/relationships/slideLayout" Target="../slideLayouts/slideLayout68.xml"/><Relationship Id="rId34" Type="http://schemas.openxmlformats.org/officeDocument/2006/relationships/slideLayout" Target="../slideLayouts/slideLayout63.xml"/><Relationship Id="rId50" Type="http://schemas.openxmlformats.org/officeDocument/2006/relationships/slideLayout" Target="../slideLayouts/slideLayout79.xml"/><Relationship Id="rId55" Type="http://schemas.openxmlformats.org/officeDocument/2006/relationships/slideLayout" Target="../slideLayouts/slideLayout84.xml"/><Relationship Id="rId76" Type="http://schemas.openxmlformats.org/officeDocument/2006/relationships/image" Target="../media/image16.svg"/><Relationship Id="rId7" Type="http://schemas.openxmlformats.org/officeDocument/2006/relationships/slideLayout" Target="../slideLayouts/slideLayout36.xml"/><Relationship Id="rId71" Type="http://schemas.openxmlformats.org/officeDocument/2006/relationships/slideLayout" Target="../slideLayouts/slideLayout100.xml"/><Relationship Id="rId2" Type="http://schemas.openxmlformats.org/officeDocument/2006/relationships/slideLayout" Target="../slideLayouts/slideLayout31.xml"/><Relationship Id="rId29"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image" Target="../media/image35.png"/><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theme" Target="../theme/theme3.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theme" Target="../theme/theme4.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5" Type="http://schemas.openxmlformats.org/officeDocument/2006/relationships/slideLayout" Target="../slideLayouts/slideLayout182.xml"/><Relationship Id="rId10" Type="http://schemas.openxmlformats.org/officeDocument/2006/relationships/image" Target="../media/image35.png"/><Relationship Id="rId4" Type="http://schemas.openxmlformats.org/officeDocument/2006/relationships/slideLayout" Target="../slideLayouts/slideLayout1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image" Target="../media/image35.png"/><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theme" Target="../theme/theme6.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42" Type="http://schemas.openxmlformats.org/officeDocument/2006/relationships/slideLayout" Target="../slideLayouts/slideLayout246.xml"/><Relationship Id="rId47" Type="http://schemas.openxmlformats.org/officeDocument/2006/relationships/slideLayout" Target="../slideLayouts/slideLayout251.xml"/><Relationship Id="rId63" Type="http://schemas.openxmlformats.org/officeDocument/2006/relationships/slideLayout" Target="../slideLayouts/slideLayout267.xml"/><Relationship Id="rId68" Type="http://schemas.openxmlformats.org/officeDocument/2006/relationships/slideLayout" Target="../slideLayouts/slideLayout272.xml"/><Relationship Id="rId84" Type="http://schemas.openxmlformats.org/officeDocument/2006/relationships/theme" Target="../theme/theme7.xml"/><Relationship Id="rId16" Type="http://schemas.openxmlformats.org/officeDocument/2006/relationships/slideLayout" Target="../slideLayouts/slideLayout220.xml"/><Relationship Id="rId11" Type="http://schemas.openxmlformats.org/officeDocument/2006/relationships/slideLayout" Target="../slideLayouts/slideLayout215.xml"/><Relationship Id="rId32" Type="http://schemas.openxmlformats.org/officeDocument/2006/relationships/slideLayout" Target="../slideLayouts/slideLayout236.xml"/><Relationship Id="rId37" Type="http://schemas.openxmlformats.org/officeDocument/2006/relationships/slideLayout" Target="../slideLayouts/slideLayout241.xml"/><Relationship Id="rId53" Type="http://schemas.openxmlformats.org/officeDocument/2006/relationships/slideLayout" Target="../slideLayouts/slideLayout257.xml"/><Relationship Id="rId58" Type="http://schemas.openxmlformats.org/officeDocument/2006/relationships/slideLayout" Target="../slideLayouts/slideLayout262.xml"/><Relationship Id="rId74" Type="http://schemas.openxmlformats.org/officeDocument/2006/relationships/slideLayout" Target="../slideLayouts/slideLayout278.xml"/><Relationship Id="rId79" Type="http://schemas.openxmlformats.org/officeDocument/2006/relationships/slideLayout" Target="../slideLayouts/slideLayout283.xml"/><Relationship Id="rId5" Type="http://schemas.openxmlformats.org/officeDocument/2006/relationships/slideLayout" Target="../slideLayouts/slideLayout209.xml"/><Relationship Id="rId19" Type="http://schemas.openxmlformats.org/officeDocument/2006/relationships/slideLayout" Target="../slideLayouts/slideLayout22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43" Type="http://schemas.openxmlformats.org/officeDocument/2006/relationships/slideLayout" Target="../slideLayouts/slideLayout247.xml"/><Relationship Id="rId48" Type="http://schemas.openxmlformats.org/officeDocument/2006/relationships/slideLayout" Target="../slideLayouts/slideLayout252.xml"/><Relationship Id="rId56" Type="http://schemas.openxmlformats.org/officeDocument/2006/relationships/slideLayout" Target="../slideLayouts/slideLayout260.xml"/><Relationship Id="rId64" Type="http://schemas.openxmlformats.org/officeDocument/2006/relationships/slideLayout" Target="../slideLayouts/slideLayout268.xml"/><Relationship Id="rId69" Type="http://schemas.openxmlformats.org/officeDocument/2006/relationships/slideLayout" Target="../slideLayouts/slideLayout273.xml"/><Relationship Id="rId77" Type="http://schemas.openxmlformats.org/officeDocument/2006/relationships/slideLayout" Target="../slideLayouts/slideLayout281.xml"/><Relationship Id="rId8" Type="http://schemas.openxmlformats.org/officeDocument/2006/relationships/slideLayout" Target="../slideLayouts/slideLayout212.xml"/><Relationship Id="rId51" Type="http://schemas.openxmlformats.org/officeDocument/2006/relationships/slideLayout" Target="../slideLayouts/slideLayout255.xml"/><Relationship Id="rId72" Type="http://schemas.openxmlformats.org/officeDocument/2006/relationships/slideLayout" Target="../slideLayouts/slideLayout276.xml"/><Relationship Id="rId80" Type="http://schemas.openxmlformats.org/officeDocument/2006/relationships/slideLayout" Target="../slideLayouts/slideLayout284.xml"/><Relationship Id="rId85" Type="http://schemas.openxmlformats.org/officeDocument/2006/relationships/image" Target="../media/image15.png"/><Relationship Id="rId3" Type="http://schemas.openxmlformats.org/officeDocument/2006/relationships/slideLayout" Target="../slideLayouts/slideLayout207.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38" Type="http://schemas.openxmlformats.org/officeDocument/2006/relationships/slideLayout" Target="../slideLayouts/slideLayout242.xml"/><Relationship Id="rId46" Type="http://schemas.openxmlformats.org/officeDocument/2006/relationships/slideLayout" Target="../slideLayouts/slideLayout250.xml"/><Relationship Id="rId59" Type="http://schemas.openxmlformats.org/officeDocument/2006/relationships/slideLayout" Target="../slideLayouts/slideLayout263.xml"/><Relationship Id="rId67" Type="http://schemas.openxmlformats.org/officeDocument/2006/relationships/slideLayout" Target="../slideLayouts/slideLayout271.xml"/><Relationship Id="rId20" Type="http://schemas.openxmlformats.org/officeDocument/2006/relationships/slideLayout" Target="../slideLayouts/slideLayout224.xml"/><Relationship Id="rId41" Type="http://schemas.openxmlformats.org/officeDocument/2006/relationships/slideLayout" Target="../slideLayouts/slideLayout245.xml"/><Relationship Id="rId54" Type="http://schemas.openxmlformats.org/officeDocument/2006/relationships/slideLayout" Target="../slideLayouts/slideLayout258.xml"/><Relationship Id="rId62" Type="http://schemas.openxmlformats.org/officeDocument/2006/relationships/slideLayout" Target="../slideLayouts/slideLayout266.xml"/><Relationship Id="rId70" Type="http://schemas.openxmlformats.org/officeDocument/2006/relationships/slideLayout" Target="../slideLayouts/slideLayout274.xml"/><Relationship Id="rId75" Type="http://schemas.openxmlformats.org/officeDocument/2006/relationships/slideLayout" Target="../slideLayouts/slideLayout279.xml"/><Relationship Id="rId83" Type="http://schemas.openxmlformats.org/officeDocument/2006/relationships/slideLayout" Target="../slideLayouts/slideLayout287.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slideLayout" Target="../slideLayouts/slideLayout240.xml"/><Relationship Id="rId49" Type="http://schemas.openxmlformats.org/officeDocument/2006/relationships/slideLayout" Target="../slideLayouts/slideLayout253.xml"/><Relationship Id="rId57" Type="http://schemas.openxmlformats.org/officeDocument/2006/relationships/slideLayout" Target="../slideLayouts/slideLayout261.xml"/><Relationship Id="rId10" Type="http://schemas.openxmlformats.org/officeDocument/2006/relationships/slideLayout" Target="../slideLayouts/slideLayout214.xml"/><Relationship Id="rId31" Type="http://schemas.openxmlformats.org/officeDocument/2006/relationships/slideLayout" Target="../slideLayouts/slideLayout235.xml"/><Relationship Id="rId44" Type="http://schemas.openxmlformats.org/officeDocument/2006/relationships/slideLayout" Target="../slideLayouts/slideLayout248.xml"/><Relationship Id="rId52" Type="http://schemas.openxmlformats.org/officeDocument/2006/relationships/slideLayout" Target="../slideLayouts/slideLayout256.xml"/><Relationship Id="rId60" Type="http://schemas.openxmlformats.org/officeDocument/2006/relationships/slideLayout" Target="../slideLayouts/slideLayout264.xml"/><Relationship Id="rId65" Type="http://schemas.openxmlformats.org/officeDocument/2006/relationships/slideLayout" Target="../slideLayouts/slideLayout269.xml"/><Relationship Id="rId73" Type="http://schemas.openxmlformats.org/officeDocument/2006/relationships/slideLayout" Target="../slideLayouts/slideLayout277.xml"/><Relationship Id="rId78" Type="http://schemas.openxmlformats.org/officeDocument/2006/relationships/slideLayout" Target="../slideLayouts/slideLayout282.xml"/><Relationship Id="rId81" Type="http://schemas.openxmlformats.org/officeDocument/2006/relationships/slideLayout" Target="../slideLayouts/slideLayout285.xml"/><Relationship Id="rId86" Type="http://schemas.openxmlformats.org/officeDocument/2006/relationships/image" Target="../media/image16.svg"/><Relationship Id="rId4" Type="http://schemas.openxmlformats.org/officeDocument/2006/relationships/slideLayout" Target="../slideLayouts/slideLayout208.xml"/><Relationship Id="rId9" Type="http://schemas.openxmlformats.org/officeDocument/2006/relationships/slideLayout" Target="../slideLayouts/slideLayout213.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9" Type="http://schemas.openxmlformats.org/officeDocument/2006/relationships/slideLayout" Target="../slideLayouts/slideLayout243.xml"/><Relationship Id="rId34" Type="http://schemas.openxmlformats.org/officeDocument/2006/relationships/slideLayout" Target="../slideLayouts/slideLayout238.xml"/><Relationship Id="rId50" Type="http://schemas.openxmlformats.org/officeDocument/2006/relationships/slideLayout" Target="../slideLayouts/slideLayout254.xml"/><Relationship Id="rId55" Type="http://schemas.openxmlformats.org/officeDocument/2006/relationships/slideLayout" Target="../slideLayouts/slideLayout259.xml"/><Relationship Id="rId76" Type="http://schemas.openxmlformats.org/officeDocument/2006/relationships/slideLayout" Target="../slideLayouts/slideLayout280.xml"/><Relationship Id="rId7" Type="http://schemas.openxmlformats.org/officeDocument/2006/relationships/slideLayout" Target="../slideLayouts/slideLayout211.xml"/><Relationship Id="rId71" Type="http://schemas.openxmlformats.org/officeDocument/2006/relationships/slideLayout" Target="../slideLayouts/slideLayout275.xml"/><Relationship Id="rId2" Type="http://schemas.openxmlformats.org/officeDocument/2006/relationships/slideLayout" Target="../slideLayouts/slideLayout206.xml"/><Relationship Id="rId29" Type="http://schemas.openxmlformats.org/officeDocument/2006/relationships/slideLayout" Target="../slideLayouts/slideLayout233.xml"/><Relationship Id="rId24" Type="http://schemas.openxmlformats.org/officeDocument/2006/relationships/slideLayout" Target="../slideLayouts/slideLayout228.xml"/><Relationship Id="rId40" Type="http://schemas.openxmlformats.org/officeDocument/2006/relationships/slideLayout" Target="../slideLayouts/slideLayout244.xml"/><Relationship Id="rId45" Type="http://schemas.openxmlformats.org/officeDocument/2006/relationships/slideLayout" Target="../slideLayouts/slideLayout249.xml"/><Relationship Id="rId66" Type="http://schemas.openxmlformats.org/officeDocument/2006/relationships/slideLayout" Target="../slideLayouts/slideLayout270.xml"/><Relationship Id="rId87" Type="http://schemas.openxmlformats.org/officeDocument/2006/relationships/image" Target="../media/image17.emf"/><Relationship Id="rId61" Type="http://schemas.openxmlformats.org/officeDocument/2006/relationships/slideLayout" Target="../slideLayouts/slideLayout265.xml"/><Relationship Id="rId82" Type="http://schemas.openxmlformats.org/officeDocument/2006/relationships/slideLayout" Target="../slideLayouts/slideLayout2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3" Type="http://schemas.openxmlformats.org/officeDocument/2006/relationships/slideLayout" Target="../slideLayouts/slideLayout290.xml"/><Relationship Id="rId21" Type="http://schemas.openxmlformats.org/officeDocument/2006/relationships/image" Target="../media/image76.emf"/><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theme" Target="../theme/theme8.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image" Target="../media/image77.png"/></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slideLayout" Target="../slideLayouts/slideLayout332.xml"/><Relationship Id="rId39" Type="http://schemas.openxmlformats.org/officeDocument/2006/relationships/theme" Target="../theme/theme9.xml"/><Relationship Id="rId21" Type="http://schemas.openxmlformats.org/officeDocument/2006/relationships/slideLayout" Target="../slideLayouts/slideLayout327.xml"/><Relationship Id="rId34" Type="http://schemas.openxmlformats.org/officeDocument/2006/relationships/slideLayout" Target="../slideLayouts/slideLayout340.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33" Type="http://schemas.openxmlformats.org/officeDocument/2006/relationships/slideLayout" Target="../slideLayouts/slideLayout339.xml"/><Relationship Id="rId38" Type="http://schemas.openxmlformats.org/officeDocument/2006/relationships/slideLayout" Target="../slideLayouts/slideLayout344.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29" Type="http://schemas.openxmlformats.org/officeDocument/2006/relationships/slideLayout" Target="../slideLayouts/slideLayout33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32" Type="http://schemas.openxmlformats.org/officeDocument/2006/relationships/slideLayout" Target="../slideLayouts/slideLayout338.xml"/><Relationship Id="rId37" Type="http://schemas.openxmlformats.org/officeDocument/2006/relationships/slideLayout" Target="../slideLayouts/slideLayout343.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28" Type="http://schemas.openxmlformats.org/officeDocument/2006/relationships/slideLayout" Target="../slideLayouts/slideLayout334.xml"/><Relationship Id="rId36" Type="http://schemas.openxmlformats.org/officeDocument/2006/relationships/slideLayout" Target="../slideLayouts/slideLayout342.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31" Type="http://schemas.openxmlformats.org/officeDocument/2006/relationships/slideLayout" Target="../slideLayouts/slideLayout337.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slideLayout" Target="../slideLayouts/slideLayout333.xml"/><Relationship Id="rId30" Type="http://schemas.openxmlformats.org/officeDocument/2006/relationships/slideLayout" Target="../slideLayouts/slideLayout336.xml"/><Relationship Id="rId35" Type="http://schemas.openxmlformats.org/officeDocument/2006/relationships/slideLayout" Target="../slideLayouts/slideLayout341.xml"/><Relationship Id="rId8" Type="http://schemas.openxmlformats.org/officeDocument/2006/relationships/slideLayout" Target="../slideLayouts/slideLayout314.xml"/><Relationship Id="rId3" Type="http://schemas.openxmlformats.org/officeDocument/2006/relationships/slideLayout" Target="../slideLayouts/slideLayout3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Flow</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3614164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01" r:id="rId5"/>
    <p:sldLayoutId id="2147483666" r:id="rId6"/>
    <p:sldLayoutId id="2147483667" r:id="rId7"/>
    <p:sldLayoutId id="2147483668" r:id="rId8"/>
    <p:sldLayoutId id="2147483669" r:id="rId9"/>
    <p:sldLayoutId id="2147483670" r:id="rId10"/>
    <p:sldLayoutId id="2147483671" r:id="rId11"/>
    <p:sldLayoutId id="2147483672" r:id="rId12"/>
    <p:sldLayoutId id="2147483708" r:id="rId13"/>
    <p:sldLayoutId id="2147483673" r:id="rId14"/>
    <p:sldLayoutId id="2147483707" r:id="rId15"/>
    <p:sldLayoutId id="2147483702" r:id="rId16"/>
    <p:sldLayoutId id="2147483703" r:id="rId17"/>
    <p:sldLayoutId id="2147483678" r:id="rId18"/>
    <p:sldLayoutId id="2147483679" r:id="rId19"/>
    <p:sldLayoutId id="2147483680" r:id="rId20"/>
    <p:sldLayoutId id="2147483681" r:id="rId21"/>
    <p:sldLayoutId id="2147483682" r:id="rId22"/>
    <p:sldLayoutId id="2147483705" r:id="rId23"/>
    <p:sldLayoutId id="2147483706" r:id="rId24"/>
    <p:sldLayoutId id="2147483683" r:id="rId25"/>
    <p:sldLayoutId id="2147483709" r:id="rId26"/>
    <p:sldLayoutId id="2147483711" r:id="rId27"/>
    <p:sldLayoutId id="2147483793" r:id="rId28"/>
    <p:sldLayoutId id="2147483794" r:id="rId29"/>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2750" y="589920"/>
            <a:ext cx="10943853" cy="74401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642751" y="1866616"/>
            <a:ext cx="10943853" cy="116784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9" y="3012081"/>
            <a:ext cx="6858623" cy="833219"/>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80" y="3221595"/>
            <a:ext cx="6858000" cy="414812"/>
          </a:xfrm>
          <a:prstGeom prst="rect">
            <a:avLst/>
          </a:prstGeom>
        </p:spPr>
      </p:pic>
      <p:grpSp>
        <p:nvGrpSpPr>
          <p:cNvPr id="6" name="Group 5">
            <a:extLst>
              <a:ext uri="{FF2B5EF4-FFF2-40B4-BE49-F238E27FC236}">
                <a16:creationId xmlns:a16="http://schemas.microsoft.com/office/drawing/2014/main" id="{5A533A81-DEDD-44BB-B83E-296588BC1AF7}"/>
              </a:ext>
            </a:extLst>
          </p:cNvPr>
          <p:cNvGrpSpPr/>
          <p:nvPr userDrawn="1"/>
        </p:nvGrpSpPr>
        <p:grpSpPr>
          <a:xfrm>
            <a:off x="1" y="-909003"/>
            <a:ext cx="5204244" cy="744013"/>
            <a:chOff x="0" y="-927100"/>
            <a:chExt cx="5308600" cy="758825"/>
          </a:xfrm>
        </p:grpSpPr>
        <p:sp>
          <p:nvSpPr>
            <p:cNvPr id="3" name="Rectangle 2">
              <a:extLst>
                <a:ext uri="{FF2B5EF4-FFF2-40B4-BE49-F238E27FC236}">
                  <a16:creationId xmlns:a16="http://schemas.microsoft.com/office/drawing/2014/main" id="{304BE229-7033-4DFF-A0B7-C80B4AB0A087}"/>
                </a:ext>
              </a:extLst>
            </p:cNvPr>
            <p:cNvSpPr/>
            <p:nvPr userDrawn="1"/>
          </p:nvSpPr>
          <p:spPr bwMode="auto">
            <a:xfrm>
              <a:off x="0" y="-927100"/>
              <a:ext cx="1651000" cy="7588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23092C5-6DD9-40C6-8ED7-2B7DD79ECF1F}"/>
                </a:ext>
              </a:extLst>
            </p:cNvPr>
            <p:cNvSpPr/>
            <p:nvPr userDrawn="1"/>
          </p:nvSpPr>
          <p:spPr bwMode="auto">
            <a:xfrm>
              <a:off x="1828800" y="-927100"/>
              <a:ext cx="1651000" cy="758825"/>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8B91A4B-8C77-4411-8BDD-27B9F7097A96}"/>
                </a:ext>
              </a:extLst>
            </p:cNvPr>
            <p:cNvSpPr/>
            <p:nvPr userDrawn="1"/>
          </p:nvSpPr>
          <p:spPr bwMode="auto">
            <a:xfrm>
              <a:off x="3657600" y="-927100"/>
              <a:ext cx="1651000" cy="75882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71513574"/>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Lst>
  <p:transition>
    <p:fade/>
  </p:transition>
  <p:txStyles>
    <p:titleStyle>
      <a:lvl1pPr algn="l" defTabSz="914261" rtl="0" eaLnBrk="1" latinLnBrk="0" hangingPunct="1">
        <a:lnSpc>
          <a:spcPct val="90000"/>
        </a:lnSpc>
        <a:spcBef>
          <a:spcPct val="0"/>
        </a:spcBef>
        <a:buNone/>
        <a:defRPr lang="en-US" sz="2745"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261" rtl="0" eaLnBrk="1" fontAlgn="auto" latinLnBrk="0" hangingPunct="1">
        <a:lnSpc>
          <a:spcPct val="90000"/>
        </a:lnSpc>
        <a:spcBef>
          <a:spcPts val="0"/>
        </a:spcBef>
        <a:spcAft>
          <a:spcPts val="0"/>
        </a:spcAft>
        <a:buClrTx/>
        <a:buSzPct val="90000"/>
        <a:buFont typeface="Wingdings" panose="05000000000000000000" pitchFamily="2" charset="2"/>
        <a:buNone/>
        <a:tabLst/>
        <a:defRPr sz="2353" kern="1200" spc="0" baseline="0">
          <a:solidFill>
            <a:srgbClr val="000000"/>
          </a:solidFill>
          <a:latin typeface="+mn-lt"/>
          <a:ea typeface="+mn-ea"/>
          <a:cs typeface="+mn-cs"/>
        </a:defRPr>
      </a:lvl1pPr>
      <a:lvl2pPr marL="224071" marR="0" indent="0" algn="l" defTabSz="914261"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41" marR="0" indent="0" algn="l" defTabSz="914261" rtl="0" eaLnBrk="1" fontAlgn="auto" latinLnBrk="0" hangingPunct="1">
        <a:lnSpc>
          <a:spcPct val="9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213" marR="0" indent="0" algn="l" defTabSz="914261" rtl="0" eaLnBrk="1" fontAlgn="auto" latinLnBrk="0" hangingPunct="1">
        <a:lnSpc>
          <a:spcPct val="9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82" marR="0" indent="0" algn="l" defTabSz="914261" rtl="0" eaLnBrk="1" fontAlgn="auto" latinLnBrk="0" hangingPunct="1">
        <a:lnSpc>
          <a:spcPct val="9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220"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3"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4"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1" rtl="0" eaLnBrk="1" latinLnBrk="0" hangingPunct="1">
        <a:defRPr sz="1765" kern="1200">
          <a:solidFill>
            <a:schemeClr val="tx1"/>
          </a:solidFill>
          <a:latin typeface="+mn-lt"/>
          <a:ea typeface="+mn-ea"/>
          <a:cs typeface="+mn-cs"/>
        </a:defRPr>
      </a:lvl1pPr>
      <a:lvl2pPr marL="457132" algn="l" defTabSz="914261" rtl="0" eaLnBrk="1" latinLnBrk="0" hangingPunct="1">
        <a:defRPr sz="1765" kern="1200">
          <a:solidFill>
            <a:schemeClr val="tx1"/>
          </a:solidFill>
          <a:latin typeface="+mn-lt"/>
          <a:ea typeface="+mn-ea"/>
          <a:cs typeface="+mn-cs"/>
        </a:defRPr>
      </a:lvl2pPr>
      <a:lvl3pPr marL="914261" algn="l" defTabSz="914261" rtl="0" eaLnBrk="1" latinLnBrk="0" hangingPunct="1">
        <a:defRPr sz="1765" kern="1200">
          <a:solidFill>
            <a:schemeClr val="tx1"/>
          </a:solidFill>
          <a:latin typeface="+mn-lt"/>
          <a:ea typeface="+mn-ea"/>
          <a:cs typeface="+mn-cs"/>
        </a:defRPr>
      </a:lvl3pPr>
      <a:lvl4pPr marL="1371393" algn="l" defTabSz="914261" rtl="0" eaLnBrk="1" latinLnBrk="0" hangingPunct="1">
        <a:defRPr sz="1765" kern="1200">
          <a:solidFill>
            <a:schemeClr val="tx1"/>
          </a:solidFill>
          <a:latin typeface="+mn-lt"/>
          <a:ea typeface="+mn-ea"/>
          <a:cs typeface="+mn-cs"/>
        </a:defRPr>
      </a:lvl4pPr>
      <a:lvl5pPr marL="1828523" algn="l" defTabSz="914261" rtl="0" eaLnBrk="1" latinLnBrk="0" hangingPunct="1">
        <a:defRPr sz="1765" kern="1200">
          <a:solidFill>
            <a:schemeClr val="tx1"/>
          </a:solidFill>
          <a:latin typeface="+mn-lt"/>
          <a:ea typeface="+mn-ea"/>
          <a:cs typeface="+mn-cs"/>
        </a:defRPr>
      </a:lvl5pPr>
      <a:lvl6pPr marL="2285656" algn="l" defTabSz="914261" rtl="0" eaLnBrk="1" latinLnBrk="0" hangingPunct="1">
        <a:defRPr sz="1765" kern="1200">
          <a:solidFill>
            <a:schemeClr val="tx1"/>
          </a:solidFill>
          <a:latin typeface="+mn-lt"/>
          <a:ea typeface="+mn-ea"/>
          <a:cs typeface="+mn-cs"/>
        </a:defRPr>
      </a:lvl6pPr>
      <a:lvl7pPr marL="2742786" algn="l" defTabSz="914261" rtl="0" eaLnBrk="1" latinLnBrk="0" hangingPunct="1">
        <a:defRPr sz="1765" kern="1200">
          <a:solidFill>
            <a:schemeClr val="tx1"/>
          </a:solidFill>
          <a:latin typeface="+mn-lt"/>
          <a:ea typeface="+mn-ea"/>
          <a:cs typeface="+mn-cs"/>
        </a:defRPr>
      </a:lvl7pPr>
      <a:lvl8pPr marL="3199917" algn="l" defTabSz="914261" rtl="0" eaLnBrk="1" latinLnBrk="0" hangingPunct="1">
        <a:defRPr sz="1765" kern="1200">
          <a:solidFill>
            <a:schemeClr val="tx1"/>
          </a:solidFill>
          <a:latin typeface="+mn-lt"/>
          <a:ea typeface="+mn-ea"/>
          <a:cs typeface="+mn-cs"/>
        </a:defRPr>
      </a:lvl8pPr>
      <a:lvl9pPr marL="3657048" algn="l" defTabSz="91426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cstate="screen">
              <a:extLst>
                <a:ext uri="{28A0092B-C50C-407E-A947-70E740481C1C}">
                  <a14:useLocalDpi xmlns:a14="http://schemas.microsoft.com/office/drawing/2010/main"/>
                </a:ex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33866463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773" r:id="rId60"/>
    <p:sldLayoutId id="2147483774" r:id="rId61"/>
    <p:sldLayoutId id="2147483775" r:id="rId62"/>
    <p:sldLayoutId id="2147483776" r:id="rId63"/>
    <p:sldLayoutId id="2147483777" r:id="rId64"/>
    <p:sldLayoutId id="2147483778" r:id="rId65"/>
    <p:sldLayoutId id="2147483779" r:id="rId66"/>
    <p:sldLayoutId id="2147483780" r:id="rId67"/>
    <p:sldLayoutId id="2147483781" r:id="rId68"/>
    <p:sldLayoutId id="2147483782" r:id="rId69"/>
    <p:sldLayoutId id="2147483783" r:id="rId70"/>
    <p:sldLayoutId id="2147483784" r:id="rId71"/>
    <p:sldLayoutId id="2147483785" r:id="rId72"/>
    <p:sldLayoutId id="214748378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50"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42439261"/>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87" r:id="rId47"/>
    <p:sldLayoutId id="2147484083" r:id="rId48"/>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556383"/>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1"/>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8"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White</a:t>
              </a:r>
            </a:p>
            <a:p>
              <a:pPr defTabSz="913927" fontAlgn="base">
                <a:spcBef>
                  <a:spcPct val="0"/>
                </a:spcBef>
                <a:spcAft>
                  <a:spcPts val="98"/>
                </a:spcAft>
              </a:pPr>
              <a:r>
                <a:rPr lang="en-US" sz="784">
                  <a:solidFill>
                    <a:schemeClr val="tx1"/>
                  </a:solidFill>
                  <a:ea typeface="Segoe UI" pitchFamily="34" charset="0"/>
                  <a:cs typeface="Segoe UI" pitchFamily="34" charset="0"/>
                </a:rPr>
                <a:t>R255 G255 B255</a:t>
              </a:r>
            </a:p>
            <a:p>
              <a:pPr defTabSz="913927"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3927"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Light Gray</a:t>
              </a:r>
            </a:p>
            <a:p>
              <a:pPr defTabSz="913927"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Medium Gray </a:t>
              </a:r>
            </a:p>
            <a:p>
              <a:pPr defTabSz="913927"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Dark Gray</a:t>
              </a:r>
            </a:p>
            <a:p>
              <a:pPr defTabSz="913927"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Power BI</a:t>
              </a:r>
            </a:p>
            <a:p>
              <a:pPr defTabSz="913927"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1"/>
                  </a:solidFill>
                  <a:ea typeface="Segoe UI" pitchFamily="34" charset="0"/>
                  <a:cs typeface="Segoe UI" pitchFamily="34" charset="0"/>
                </a:rPr>
                <a:t>Power Apps</a:t>
              </a:r>
            </a:p>
            <a:p>
              <a:pPr defTabSz="913927"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Power Automate</a:t>
              </a:r>
            </a:p>
            <a:p>
              <a:pPr defTabSz="913927"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107787738"/>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Lst>
  <p:transition>
    <p:fade/>
  </p:transition>
  <p:hf sldNum="0"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0232364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9" y="465139"/>
            <a:ext cx="11269662" cy="905062"/>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17559"/>
            <a:ext cx="11269663"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650919431"/>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9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pos="739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5" cstate="screen">
              <a:extLst>
                <a:ext uri="{28A0092B-C50C-407E-A947-70E740481C1C}">
                  <a14:useLocalDpi xmlns:a14="http://schemas.microsoft.com/office/drawing/2010/main"/>
                </a:ext>
                <a:ext uri="{96DAC541-7B7A-43D3-8B79-37D633B846F1}">
                  <asvg:svgBlip xmlns:asvg="http://schemas.microsoft.com/office/drawing/2016/SVG/main" r:embed="rId8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7"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799795859"/>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 id="2147483946" r:id="rId37"/>
    <p:sldLayoutId id="2147483947" r:id="rId38"/>
    <p:sldLayoutId id="2147483948" r:id="rId39"/>
    <p:sldLayoutId id="2147483949" r:id="rId40"/>
    <p:sldLayoutId id="2147483950" r:id="rId41"/>
    <p:sldLayoutId id="2147483951" r:id="rId42"/>
    <p:sldLayoutId id="2147483952" r:id="rId43"/>
    <p:sldLayoutId id="2147483953" r:id="rId44"/>
    <p:sldLayoutId id="2147483954" r:id="rId45"/>
    <p:sldLayoutId id="2147483955" r:id="rId46"/>
    <p:sldLayoutId id="2147483956" r:id="rId47"/>
    <p:sldLayoutId id="2147483957" r:id="rId48"/>
    <p:sldLayoutId id="2147483958" r:id="rId49"/>
    <p:sldLayoutId id="2147483959" r:id="rId50"/>
    <p:sldLayoutId id="2147483960" r:id="rId51"/>
    <p:sldLayoutId id="2147483961" r:id="rId52"/>
    <p:sldLayoutId id="2147483962" r:id="rId53"/>
    <p:sldLayoutId id="2147483963" r:id="rId54"/>
    <p:sldLayoutId id="2147483964" r:id="rId55"/>
    <p:sldLayoutId id="2147483965" r:id="rId56"/>
    <p:sldLayoutId id="2147483966" r:id="rId57"/>
    <p:sldLayoutId id="2147483967" r:id="rId58"/>
    <p:sldLayoutId id="2147483968" r:id="rId59"/>
    <p:sldLayoutId id="2147483969" r:id="rId60"/>
    <p:sldLayoutId id="2147483970" r:id="rId61"/>
    <p:sldLayoutId id="2147483971" r:id="rId62"/>
    <p:sldLayoutId id="2147483972" r:id="rId63"/>
    <p:sldLayoutId id="2147483973" r:id="rId64"/>
    <p:sldLayoutId id="2147483974" r:id="rId65"/>
    <p:sldLayoutId id="2147483975" r:id="rId66"/>
    <p:sldLayoutId id="2147483976" r:id="rId67"/>
    <p:sldLayoutId id="2147483977" r:id="rId68"/>
    <p:sldLayoutId id="2147483978" r:id="rId69"/>
    <p:sldLayoutId id="2147483979" r:id="rId70"/>
    <p:sldLayoutId id="2147483980" r:id="rId71"/>
    <p:sldLayoutId id="2147483981" r:id="rId72"/>
    <p:sldLayoutId id="2147483982" r:id="rId73"/>
    <p:sldLayoutId id="2147483983" r:id="rId74"/>
    <p:sldLayoutId id="2147483984" r:id="rId75"/>
    <p:sldLayoutId id="2147483985" r:id="rId76"/>
    <p:sldLayoutId id="2147483986" r:id="rId77"/>
    <p:sldLayoutId id="2147483987" r:id="rId78"/>
    <p:sldLayoutId id="2147483989" r:id="rId79"/>
    <p:sldLayoutId id="2147483990" r:id="rId80"/>
    <p:sldLayoutId id="2147483991" r:id="rId81"/>
    <p:sldLayoutId id="2147483993" r:id="rId82"/>
    <p:sldLayoutId id="2147483994"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2750" y="589920"/>
            <a:ext cx="10943853" cy="74401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642751" y="1866615"/>
            <a:ext cx="10943853" cy="116784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688818" y="3012080"/>
            <a:ext cx="6858623" cy="833219"/>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039879" y="3221595"/>
            <a:ext cx="6858000" cy="414812"/>
          </a:xfrm>
          <a:prstGeom prst="rect">
            <a:avLst/>
          </a:prstGeom>
        </p:spPr>
      </p:pic>
      <p:grpSp>
        <p:nvGrpSpPr>
          <p:cNvPr id="6" name="Group 5">
            <a:extLst>
              <a:ext uri="{FF2B5EF4-FFF2-40B4-BE49-F238E27FC236}">
                <a16:creationId xmlns:a16="http://schemas.microsoft.com/office/drawing/2014/main" id="{5A533A81-DEDD-44BB-B83E-296588BC1AF7}"/>
              </a:ext>
            </a:extLst>
          </p:cNvPr>
          <p:cNvGrpSpPr/>
          <p:nvPr userDrawn="1"/>
        </p:nvGrpSpPr>
        <p:grpSpPr>
          <a:xfrm>
            <a:off x="1" y="-909004"/>
            <a:ext cx="5204244" cy="744013"/>
            <a:chOff x="0" y="-927100"/>
            <a:chExt cx="5308600" cy="758825"/>
          </a:xfrm>
        </p:grpSpPr>
        <p:sp>
          <p:nvSpPr>
            <p:cNvPr id="3" name="Rectangle 2">
              <a:extLst>
                <a:ext uri="{FF2B5EF4-FFF2-40B4-BE49-F238E27FC236}">
                  <a16:creationId xmlns:a16="http://schemas.microsoft.com/office/drawing/2014/main" id="{304BE229-7033-4DFF-A0B7-C80B4AB0A087}"/>
                </a:ext>
              </a:extLst>
            </p:cNvPr>
            <p:cNvSpPr/>
            <p:nvPr userDrawn="1"/>
          </p:nvSpPr>
          <p:spPr bwMode="auto">
            <a:xfrm>
              <a:off x="0" y="-927100"/>
              <a:ext cx="1651000" cy="7588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23092C5-6DD9-40C6-8ED7-2B7DD79ECF1F}"/>
                </a:ext>
              </a:extLst>
            </p:cNvPr>
            <p:cNvSpPr/>
            <p:nvPr userDrawn="1"/>
          </p:nvSpPr>
          <p:spPr bwMode="auto">
            <a:xfrm>
              <a:off x="1828800" y="-927100"/>
              <a:ext cx="1651000" cy="758825"/>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8B91A4B-8C77-4411-8BDD-27B9F7097A96}"/>
                </a:ext>
              </a:extLst>
            </p:cNvPr>
            <p:cNvSpPr/>
            <p:nvPr userDrawn="1"/>
          </p:nvSpPr>
          <p:spPr bwMode="auto">
            <a:xfrm>
              <a:off x="3657600" y="-927100"/>
              <a:ext cx="1651000" cy="75882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69825234"/>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4" r:id="rId8"/>
    <p:sldLayoutId id="2147484005" r:id="rId9"/>
    <p:sldLayoutId id="2147484006" r:id="rId10"/>
    <p:sldLayoutId id="2147484007" r:id="rId11"/>
    <p:sldLayoutId id="2147484009" r:id="rId12"/>
    <p:sldLayoutId id="2147484010" r:id="rId13"/>
    <p:sldLayoutId id="2147484012" r:id="rId14"/>
    <p:sldLayoutId id="2147484013" r:id="rId15"/>
    <p:sldLayoutId id="2147484014" r:id="rId16"/>
    <p:sldLayoutId id="2147484015" r:id="rId17"/>
    <p:sldLayoutId id="2147484016" r:id="rId18"/>
    <p:sldLayoutId id="2147484017" r:id="rId19"/>
  </p:sldLayoutIdLst>
  <p:transition>
    <p:fade/>
  </p:transition>
  <p:txStyles>
    <p:titleStyle>
      <a:lvl1pPr algn="l" defTabSz="914437" rtl="0" eaLnBrk="1" latinLnBrk="0" hangingPunct="1">
        <a:lnSpc>
          <a:spcPct val="90000"/>
        </a:lnSpc>
        <a:spcBef>
          <a:spcPct val="0"/>
        </a:spcBef>
        <a:buNone/>
        <a:defRPr lang="en-US" sz="2745"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2353" kern="1200" spc="0" baseline="0">
          <a:solidFill>
            <a:srgbClr val="000000"/>
          </a:solidFill>
          <a:latin typeface="+mn-lt"/>
          <a:ea typeface="+mn-ea"/>
          <a:cs typeface="+mn-cs"/>
        </a:defRPr>
      </a:lvl1pPr>
      <a:lvl2pPr marL="224114"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227"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342"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455"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1"/>
            <a:ext cx="11306469"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1219170">
              <a:defRPr/>
            </a:pPr>
            <a:r>
              <a:rPr lang="en-US">
                <a:gradFill>
                  <a:gsLst>
                    <a:gs pos="0">
                      <a:srgbClr val="FFFFFF">
                        <a:lumMod val="50000"/>
                      </a:srgbClr>
                    </a:gs>
                    <a:gs pos="100000">
                      <a:srgbClr val="FFFFFF">
                        <a:lumMod val="50000"/>
                      </a:srgbClr>
                    </a:gs>
                  </a:gsLst>
                  <a:lin ang="5400000" scaled="1"/>
                </a:gradFill>
              </a:rPr>
              <a:t>© Microsoft Corporation                                                                                  								</a:t>
            </a:r>
            <a:endParaRPr lang="en-US" dirty="0">
              <a:gradFill>
                <a:gsLst>
                  <a:gs pos="0">
                    <a:srgbClr val="FFFFFF">
                      <a:lumMod val="50000"/>
                    </a:srgbClr>
                  </a:gs>
                  <a:gs pos="100000">
                    <a:srgbClr val="FFFFFF">
                      <a:lumMod val="50000"/>
                    </a:srgbClr>
                  </a:gs>
                </a:gsLst>
                <a:lin ang="5400000" scaled="1"/>
              </a:gradFill>
            </a:endParaRPr>
          </a:p>
        </p:txBody>
      </p:sp>
    </p:spTree>
    <p:extLst>
      <p:ext uri="{BB962C8B-B14F-4D97-AF65-F5344CB8AC3E}">
        <p14:creationId xmlns:p14="http://schemas.microsoft.com/office/powerpoint/2010/main" val="2634135925"/>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2" r:id="rId32"/>
    <p:sldLayoutId id="2147484053" r:id="rId33"/>
    <p:sldLayoutId id="2147484054" r:id="rId34"/>
    <p:sldLayoutId id="2147484055" r:id="rId35"/>
    <p:sldLayoutId id="2147484056" r:id="rId36"/>
    <p:sldLayoutId id="2147484057" r:id="rId37"/>
    <p:sldLayoutId id="2147484059" r:id="rId38"/>
  </p:sldLayoutIdLst>
  <p:transition>
    <p:fade/>
  </p:transition>
  <p:txStyles>
    <p:titleStyle>
      <a:lvl1pPr algn="l" defTabSz="914344"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0">
                <a:schemeClr val="tx1"/>
              </a:gs>
              <a:gs pos="100000">
                <a:schemeClr val="tx1"/>
              </a:gs>
            </a:gsLst>
            <a:lin ang="5400000" scaled="1"/>
          </a:gradFill>
          <a:latin typeface="+mj-lt"/>
          <a:ea typeface="+mn-ea"/>
          <a:cs typeface="+mn-cs"/>
        </a:defRPr>
      </a:lvl1pPr>
      <a:lvl2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rgbClr val="002050"/>
              </a:gs>
              <a:gs pos="100000">
                <a:srgbClr val="002050"/>
              </a:gs>
            </a:gsLst>
            <a:lin ang="5400000" scaled="1"/>
          </a:gradFill>
          <a:latin typeface="+mj-lt"/>
          <a:ea typeface="+mn-ea"/>
          <a:cs typeface="+mn-cs"/>
        </a:defRPr>
      </a:lvl3pPr>
      <a:lvl4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1"/>
              </a:gs>
              <a:gs pos="100000">
                <a:schemeClr val="tx1"/>
              </a:gs>
            </a:gsLst>
            <a:lin ang="5400000" scaled="1"/>
          </a:gradFill>
          <a:latin typeface="+mn-lt"/>
          <a:ea typeface="+mn-ea"/>
          <a:cs typeface="+mn-cs"/>
        </a:defRPr>
      </a:lvl4pPr>
      <a:lvl5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0">
                <a:schemeClr val="tx1"/>
              </a:gs>
              <a:gs pos="100000">
                <a:schemeClr val="tx1"/>
              </a:gs>
            </a:gsLst>
            <a:lin ang="5400000" scaled="1"/>
          </a:gradFill>
          <a:latin typeface="+mn-lt"/>
          <a:ea typeface="+mn-ea"/>
          <a:cs typeface="+mn-cs"/>
        </a:defRPr>
      </a:lvl5pPr>
      <a:lvl6pPr marL="2285859" indent="0" algn="l" defTabSz="914344"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44" rtl="0" eaLnBrk="1" latinLnBrk="0" hangingPunct="1">
        <a:lnSpc>
          <a:spcPct val="100000"/>
        </a:lnSpc>
        <a:spcBef>
          <a:spcPts val="0"/>
        </a:spcBef>
        <a:spcAft>
          <a:spcPts val="0"/>
        </a:spcAft>
        <a:buFont typeface="Arial" pitchFamily="34" charset="0"/>
        <a:buNone/>
        <a:defRPr sz="1176" kern="1200">
          <a:gradFill>
            <a:gsLst>
              <a:gs pos="0">
                <a:schemeClr val="tx1"/>
              </a:gs>
              <a:gs pos="100000">
                <a:schemeClr val="tx1"/>
              </a:gs>
            </a:gsLst>
            <a:lin ang="5400000" scaled="1"/>
          </a:gra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xml"/><Relationship Id="rId1" Type="http://schemas.openxmlformats.org/officeDocument/2006/relationships/slideLayout" Target="../slideLayouts/slideLayout149.xml"/><Relationship Id="rId5" Type="http://schemas.openxmlformats.org/officeDocument/2006/relationships/image" Target="../media/image100.jpeg"/><Relationship Id="rId4" Type="http://schemas.openxmlformats.org/officeDocument/2006/relationships/image" Target="../media/image99.jpeg"/></Relationships>
</file>

<file path=ppt/slides/_rels/slide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352.xml"/></Relationships>
</file>

<file path=ppt/slides/_rels/slide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352.xml"/><Relationship Id="rId5" Type="http://schemas.openxmlformats.org/officeDocument/2006/relationships/image" Target="../media/image105.png"/><Relationship Id="rId4" Type="http://schemas.openxmlformats.org/officeDocument/2006/relationships/image" Target="../media/image104.png"/></Relationships>
</file>

<file path=ppt/slides/_rels/slide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352.xml"/></Relationships>
</file>

<file path=ppt/slides/_rels/slide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xml"/><Relationship Id="rId1" Type="http://schemas.openxmlformats.org/officeDocument/2006/relationships/slideLayout" Target="../slideLayouts/slideLayout192.xml"/><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192.xml"/><Relationship Id="rId4" Type="http://schemas.openxmlformats.org/officeDocument/2006/relationships/image" Target="../media/image10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1.xml"/></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191.xml"/></Relationships>
</file>

<file path=ppt/slides/_rels/slide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191.xml"/></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191.xml"/></Relationships>
</file>

<file path=ppt/slides/_rels/slide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9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0.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1.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notesSlide" Target="../notesSlides/notesSlide21.xml"/><Relationship Id="rId1" Type="http://schemas.openxmlformats.org/officeDocument/2006/relationships/slideLayout" Target="../slideLayouts/slideLayout191.xml"/><Relationship Id="rId4" Type="http://schemas.openxmlformats.org/officeDocument/2006/relationships/image" Target="../media/image114.png"/></Relationships>
</file>

<file path=ppt/slides/_rels/slide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191.xml"/><Relationship Id="rId4" Type="http://schemas.openxmlformats.org/officeDocument/2006/relationships/image" Target="../media/image10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1.xml"/></Relationships>
</file>

<file path=ppt/slides/_rels/slide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xml"/><Relationship Id="rId1" Type="http://schemas.openxmlformats.org/officeDocument/2006/relationships/slideLayout" Target="../slideLayouts/slideLayout191.xml"/><Relationship Id="rId5" Type="http://schemas.openxmlformats.org/officeDocument/2006/relationships/image" Target="../media/image118.png"/><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1.xml"/></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xml"/><Relationship Id="rId1" Type="http://schemas.openxmlformats.org/officeDocument/2006/relationships/slideLayout" Target="../slideLayouts/slideLayout191.xml"/><Relationship Id="rId6" Type="http://schemas.openxmlformats.org/officeDocument/2006/relationships/hyperlink" Target="NULL" TargetMode="External"/><Relationship Id="rId5" Type="http://schemas.openxmlformats.org/officeDocument/2006/relationships/image" Target="../media/image121.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27.xml"/><Relationship Id="rId1" Type="http://schemas.openxmlformats.org/officeDocument/2006/relationships/slideLayout" Target="../slideLayouts/slideLayout191.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1.xml"/></Relationships>
</file>

<file path=ppt/slides/_rels/slide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191.xml"/><Relationship Id="rId6" Type="http://schemas.openxmlformats.org/officeDocument/2006/relationships/hyperlink" Target="NULL" TargetMode="External"/><Relationship Id="rId5" Type="http://schemas.openxmlformats.org/officeDocument/2006/relationships/image" Target="../media/image119.png"/><Relationship Id="rId4" Type="http://schemas.openxmlformats.org/officeDocument/2006/relationships/image" Target="../media/image1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1.xml"/></Relationships>
</file>

<file path=ppt/slides/_rels/slide3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19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1.xml"/></Relationships>
</file>

<file path=ppt/slides/_rels/slide3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2.xml"/><Relationship Id="rId1" Type="http://schemas.openxmlformats.org/officeDocument/2006/relationships/slideLayout" Target="../slideLayouts/slideLayout191.xml"/><Relationship Id="rId4" Type="http://schemas.openxmlformats.org/officeDocument/2006/relationships/image" Target="../media/image134.png"/></Relationships>
</file>

<file path=ppt/slides/_rels/slide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07.png"/><Relationship Id="rId1" Type="http://schemas.openxmlformats.org/officeDocument/2006/relationships/slideLayout" Target="../slideLayouts/slideLayout191.xml"/><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07.png"/><Relationship Id="rId1" Type="http://schemas.openxmlformats.org/officeDocument/2006/relationships/slideLayout" Target="../slideLayouts/slideLayout191.xml"/><Relationship Id="rId5" Type="http://schemas.openxmlformats.org/officeDocument/2006/relationships/image" Target="../media/image137.png"/><Relationship Id="rId4"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07.png"/><Relationship Id="rId1" Type="http://schemas.openxmlformats.org/officeDocument/2006/relationships/slideLayout" Target="../slideLayouts/slideLayout19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39.png"/><Relationship Id="rId1" Type="http://schemas.openxmlformats.org/officeDocument/2006/relationships/slideLayout" Target="../slideLayouts/slideLayout191.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40.png"/><Relationship Id="rId1" Type="http://schemas.openxmlformats.org/officeDocument/2006/relationships/slideLayout" Target="../slideLayouts/slideLayout191.xml"/><Relationship Id="rId4" Type="http://schemas.openxmlformats.org/officeDocument/2006/relationships/image" Target="../media/image141.png"/></Relationships>
</file>

<file path=ppt/slides/_rels/slide3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40.png"/><Relationship Id="rId1" Type="http://schemas.openxmlformats.org/officeDocument/2006/relationships/slideLayout" Target="../slideLayouts/slideLayout191.xml"/><Relationship Id="rId5" Type="http://schemas.openxmlformats.org/officeDocument/2006/relationships/image" Target="../media/image142.png"/><Relationship Id="rId4" Type="http://schemas.openxmlformats.org/officeDocument/2006/relationships/image" Target="../media/image141.pn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40.png"/><Relationship Id="rId1" Type="http://schemas.openxmlformats.org/officeDocument/2006/relationships/slideLayout" Target="../slideLayouts/slideLayout19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1.xml"/></Relationships>
</file>

<file path=ppt/slides/_rels/slide4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0.png"/><Relationship Id="rId7"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19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07.png"/><Relationship Id="rId7" Type="http://schemas.openxmlformats.org/officeDocument/2006/relationships/image" Target="../media/image144.png"/><Relationship Id="rId2" Type="http://schemas.openxmlformats.org/officeDocument/2006/relationships/image" Target="../media/image140.png"/><Relationship Id="rId1" Type="http://schemas.openxmlformats.org/officeDocument/2006/relationships/slideLayout" Target="../slideLayouts/slideLayout19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1.xml"/></Relationships>
</file>

<file path=ppt/slides/_rels/slide43.xml.rels><?xml version="1.0" encoding="UTF-8" standalone="yes"?>
<Relationships xmlns="http://schemas.openxmlformats.org/package/2006/relationships"><Relationship Id="rId8" Type="http://schemas.openxmlformats.org/officeDocument/2006/relationships/hyperlink" Target="https://flow.microsoft.com/en-us/support" TargetMode="External"/><Relationship Id="rId3" Type="http://schemas.openxmlformats.org/officeDocument/2006/relationships/image" Target="../media/image146.png"/><Relationship Id="rId7" Type="http://schemas.openxmlformats.org/officeDocument/2006/relationships/image" Target="../media/image148.png"/><Relationship Id="rId2" Type="http://schemas.openxmlformats.org/officeDocument/2006/relationships/notesSlide" Target="../notesSlides/notesSlide35.xml"/><Relationship Id="rId1" Type="http://schemas.openxmlformats.org/officeDocument/2006/relationships/slideLayout" Target="../slideLayouts/slideLayout312.xml"/><Relationship Id="rId6" Type="http://schemas.openxmlformats.org/officeDocument/2006/relationships/hyperlink" Target="https://admin.microsoft.com/Adminportal/Home?source=applauncher#/servicehealth" TargetMode="External"/><Relationship Id="rId5" Type="http://schemas.openxmlformats.org/officeDocument/2006/relationships/image" Target="../media/image147.png"/><Relationship Id="rId4" Type="http://schemas.openxmlformats.org/officeDocument/2006/relationships/hyperlink" Target="https://powerapps.microsoft.com/en-us/suppor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6.xml"/><Relationship Id="rId1" Type="http://schemas.openxmlformats.org/officeDocument/2006/relationships/slideLayout" Target="../slideLayouts/slideLayout312.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office/office-365-management-api/get-started-with-office-365-management-apis" TargetMode="External"/><Relationship Id="rId2" Type="http://schemas.openxmlformats.org/officeDocument/2006/relationships/notesSlide" Target="../notesSlides/notesSlide5.xml"/><Relationship Id="rId1" Type="http://schemas.openxmlformats.org/officeDocument/2006/relationships/slideLayout" Target="../slideLayouts/slideLayout191.xml"/><Relationship Id="rId6" Type="http://schemas.openxmlformats.org/officeDocument/2006/relationships/hyperlink" Target="https://docs.microsoft.com/microsoft-365/compliance/turn-audit-log-search-on-or-off?view=o365-worldwide" TargetMode="External"/><Relationship Id="rId5" Type="http://schemas.openxmlformats.org/officeDocument/2006/relationships/hyperlink" Target="https://compliance.microsoft.com/auditlogsearch" TargetMode="External"/><Relationship Id="rId4" Type="http://schemas.openxmlformats.org/officeDocument/2006/relationships/hyperlink" Target="https://docs.microsoft.com/en-us/microsoft-365/security/office-365-security/siem-server-integration?view=o365-worldwid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1.xml"/></Relationships>
</file>

<file path=ppt/slides/_rels/slide9.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notesSlide" Target="../notesSlides/notesSlide9.xml"/><Relationship Id="rId1" Type="http://schemas.openxmlformats.org/officeDocument/2006/relationships/slideLayout" Target="../slideLayouts/slideLayout191.xml"/><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iamond 19">
            <a:extLst>
              <a:ext uri="{FF2B5EF4-FFF2-40B4-BE49-F238E27FC236}">
                <a16:creationId xmlns:a16="http://schemas.microsoft.com/office/drawing/2014/main" id="{2AC56785-D94E-4935-A7F4-E098E54AD388}"/>
              </a:ext>
            </a:extLst>
          </p:cNvPr>
          <p:cNvSpPr/>
          <p:nvPr/>
        </p:nvSpPr>
        <p:spPr bwMode="auto">
          <a:xfrm>
            <a:off x="7784538" y="998207"/>
            <a:ext cx="6520864" cy="6520864"/>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1" name="Diamond 20">
            <a:extLst>
              <a:ext uri="{FF2B5EF4-FFF2-40B4-BE49-F238E27FC236}">
                <a16:creationId xmlns:a16="http://schemas.microsoft.com/office/drawing/2014/main" id="{9BEF1953-B1CB-4BD3-9B40-AF9D3418CD6F}"/>
              </a:ext>
            </a:extLst>
          </p:cNvPr>
          <p:cNvSpPr/>
          <p:nvPr/>
        </p:nvSpPr>
        <p:spPr bwMode="auto">
          <a:xfrm>
            <a:off x="8655956" y="431352"/>
            <a:ext cx="3548744" cy="3548744"/>
          </a:xfrm>
          <a:prstGeom prst="diamond">
            <a:avLst/>
          </a:prstGeom>
          <a:solidFill>
            <a:schemeClr val="bg1"/>
          </a:solid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pic>
        <p:nvPicPr>
          <p:cNvPr id="55" name="Picture 54">
            <a:extLst>
              <a:ext uri="{FF2B5EF4-FFF2-40B4-BE49-F238E27FC236}">
                <a16:creationId xmlns:a16="http://schemas.microsoft.com/office/drawing/2014/main" id="{7EA4A0A8-43AA-4FB9-8228-008D5E13959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111706">
                <a:moveTo>
                  <a:pt x="2370014" y="0"/>
                </a:moveTo>
                <a:lnTo>
                  <a:pt x="4740028" y="2370014"/>
                </a:lnTo>
                <a:lnTo>
                  <a:pt x="3998336" y="3111706"/>
                </a:lnTo>
                <a:lnTo>
                  <a:pt x="741692" y="3111706"/>
                </a:lnTo>
                <a:lnTo>
                  <a:pt x="0" y="2370014"/>
                </a:lnTo>
                <a:close/>
              </a:path>
            </a:pathLst>
          </a:custGeom>
        </p:spPr>
      </p:pic>
      <p:pic>
        <p:nvPicPr>
          <p:cNvPr id="53" name="Picture 52">
            <a:extLst>
              <a:ext uri="{FF2B5EF4-FFF2-40B4-BE49-F238E27FC236}">
                <a16:creationId xmlns:a16="http://schemas.microsoft.com/office/drawing/2014/main" id="{5037E5F7-E27F-4B6E-82AE-3843F886526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646830">
                <a:moveTo>
                  <a:pt x="1276816" y="0"/>
                </a:moveTo>
                <a:lnTo>
                  <a:pt x="3463212" y="0"/>
                </a:lnTo>
                <a:lnTo>
                  <a:pt x="4740028" y="1276816"/>
                </a:lnTo>
                <a:lnTo>
                  <a:pt x="2370014" y="3646830"/>
                </a:lnTo>
                <a:lnTo>
                  <a:pt x="0" y="1276816"/>
                </a:lnTo>
                <a:close/>
              </a:path>
            </a:pathLst>
          </a:custGeom>
        </p:spPr>
      </p:pic>
      <p:pic>
        <p:nvPicPr>
          <p:cNvPr id="51" name="Picture 50">
            <a:extLst>
              <a:ext uri="{FF2B5EF4-FFF2-40B4-BE49-F238E27FC236}">
                <a16:creationId xmlns:a16="http://schemas.microsoft.com/office/drawing/2014/main" id="{873FB677-0806-4865-8356-7D4ECCAB4A3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Lst>
            <a:ahLst/>
            <a:cxnLst>
              <a:cxn ang="0">
                <a:pos x="connsiteX0" y="connsiteY0"/>
              </a:cxn>
              <a:cxn ang="0">
                <a:pos x="connsiteX1" y="connsiteY1"/>
              </a:cxn>
              <a:cxn ang="0">
                <a:pos x="connsiteX2" y="connsiteY2"/>
              </a:cxn>
              <a:cxn ang="0">
                <a:pos x="connsiteX3" y="connsiteY3"/>
              </a:cxn>
            </a:cxnLst>
            <a:rect l="l" t="t" r="r" b="b"/>
            <a:pathLst>
              <a:path w="4740028" h="4740028">
                <a:moveTo>
                  <a:pt x="2370014" y="0"/>
                </a:moveTo>
                <a:lnTo>
                  <a:pt x="4740028" y="2370014"/>
                </a:lnTo>
                <a:lnTo>
                  <a:pt x="2370014" y="4740028"/>
                </a:lnTo>
                <a:lnTo>
                  <a:pt x="0" y="2370014"/>
                </a:lnTo>
                <a:close/>
              </a:path>
            </a:pathLst>
          </a:custGeom>
        </p:spPr>
      </p:pic>
      <p:sp>
        <p:nvSpPr>
          <p:cNvPr id="23" name="Freeform: Shape 22">
            <a:extLst>
              <a:ext uri="{FF2B5EF4-FFF2-40B4-BE49-F238E27FC236}">
                <a16:creationId xmlns:a16="http://schemas.microsoft.com/office/drawing/2014/main" id="{2A0C9362-97EF-47D6-8355-DB58059260F4}"/>
              </a:ext>
            </a:extLst>
          </p:cNvPr>
          <p:cNvSpPr/>
          <p:nvPr/>
        </p:nvSpPr>
        <p:spPr bwMode="auto">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26" name="Title 7">
            <a:extLst>
              <a:ext uri="{FF2B5EF4-FFF2-40B4-BE49-F238E27FC236}">
                <a16:creationId xmlns:a16="http://schemas.microsoft.com/office/drawing/2014/main" id="{F5DA9B90-3150-4081-97B3-AB4410A435E7}"/>
              </a:ext>
            </a:extLst>
          </p:cNvPr>
          <p:cNvSpPr>
            <a:spLocks noGrp="1"/>
          </p:cNvSpPr>
          <p:nvPr>
            <p:ph type="title"/>
          </p:nvPr>
        </p:nvSpPr>
        <p:spPr>
          <a:xfrm>
            <a:off x="469654" y="2211388"/>
            <a:ext cx="7163186" cy="1996870"/>
          </a:xfrm>
        </p:spPr>
        <p:txBody>
          <a:bodyPr anchor="b"/>
          <a:lstStyle/>
          <a:p>
            <a:pPr>
              <a:lnSpc>
                <a:spcPct val="100000"/>
              </a:lnSpc>
              <a:spcAft>
                <a:spcPts val="600"/>
              </a:spcAft>
            </a:pPr>
            <a:r>
              <a:rPr lang="en-US" sz="3200" dirty="0">
                <a:cs typeface="Segoe UI"/>
              </a:rPr>
              <a:t>Power Platform Governance</a:t>
            </a:r>
            <a:br>
              <a:rPr lang="en-US" sz="3200" dirty="0">
                <a:cs typeface="Segoe UI"/>
              </a:rPr>
            </a:br>
            <a:r>
              <a:rPr lang="en-US" sz="3200" dirty="0">
                <a:cs typeface="Segoe UI"/>
              </a:rPr>
              <a:t>Monitoring &amp; Analytics</a:t>
            </a:r>
            <a:endParaRPr lang="en-IN" sz="3200" dirty="0"/>
          </a:p>
        </p:txBody>
      </p:sp>
      <p:sp>
        <p:nvSpPr>
          <p:cNvPr id="28" name="Freeform: Shape 27">
            <a:extLst>
              <a:ext uri="{FF2B5EF4-FFF2-40B4-BE49-F238E27FC236}">
                <a16:creationId xmlns:a16="http://schemas.microsoft.com/office/drawing/2014/main" id="{DEA6659A-E55D-4B17-A16E-E348B83981E5}"/>
              </a:ext>
            </a:extLst>
          </p:cNvPr>
          <p:cNvSpPr/>
          <p:nvPr/>
        </p:nvSpPr>
        <p:spPr bwMode="auto">
          <a:xfrm>
            <a:off x="7641810" y="1394460"/>
            <a:ext cx="4602064" cy="4602064"/>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no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7AB564CF-43ED-4181-8F12-E40A66325559}"/>
              </a:ext>
            </a:extLst>
          </p:cNvPr>
          <p:cNvSpPr/>
          <p:nvPr/>
        </p:nvSpPr>
        <p:spPr bwMode="auto">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 name="connsiteX5" fmla="*/ 1276816 w 4740028"/>
              <a:gd name="connsiteY5" fmla="*/ 0 h 36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646830">
                <a:moveTo>
                  <a:pt x="1276816" y="0"/>
                </a:moveTo>
                <a:lnTo>
                  <a:pt x="3463212" y="0"/>
                </a:lnTo>
                <a:lnTo>
                  <a:pt x="4740028" y="1276816"/>
                </a:lnTo>
                <a:lnTo>
                  <a:pt x="2370014" y="3646830"/>
                </a:lnTo>
                <a:lnTo>
                  <a:pt x="0" y="1276816"/>
                </a:lnTo>
                <a:lnTo>
                  <a:pt x="1276816"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A2C8FA4E-E27F-42B2-B01C-CF76FB37247D}"/>
              </a:ext>
            </a:extLst>
          </p:cNvPr>
          <p:cNvSpPr/>
          <p:nvPr/>
        </p:nvSpPr>
        <p:spPr bwMode="auto">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 name="connsiteX5" fmla="*/ 2370014 w 4740028"/>
              <a:gd name="connsiteY5" fmla="*/ 0 h 31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111706">
                <a:moveTo>
                  <a:pt x="2370014" y="0"/>
                </a:moveTo>
                <a:lnTo>
                  <a:pt x="4740028" y="2370014"/>
                </a:lnTo>
                <a:lnTo>
                  <a:pt x="3998336" y="3111706"/>
                </a:lnTo>
                <a:lnTo>
                  <a:pt x="741692" y="3111706"/>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94EC53D-9146-488E-BB16-3CD30529877F}"/>
              </a:ext>
            </a:extLst>
          </p:cNvPr>
          <p:cNvGrpSpPr/>
          <p:nvPr/>
        </p:nvGrpSpPr>
        <p:grpSpPr>
          <a:xfrm>
            <a:off x="-978357" y="5163228"/>
            <a:ext cx="2894839" cy="2802170"/>
            <a:chOff x="-978357" y="5163228"/>
            <a:chExt cx="2894839" cy="2802170"/>
          </a:xfrm>
        </p:grpSpPr>
        <p:sp>
          <p:nvSpPr>
            <p:cNvPr id="32" name="Diamond 31">
              <a:extLst>
                <a:ext uri="{FF2B5EF4-FFF2-40B4-BE49-F238E27FC236}">
                  <a16:creationId xmlns:a16="http://schemas.microsoft.com/office/drawing/2014/main" id="{FEF857BD-B91B-4A94-8466-7342E31072CA}"/>
                </a:ext>
              </a:extLst>
            </p:cNvPr>
            <p:cNvSpPr/>
            <p:nvPr/>
          </p:nvSpPr>
          <p:spPr bwMode="auto">
            <a:xfrm>
              <a:off x="-978357" y="5163228"/>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D568CD7F-2B57-4BF9-A1F5-363B702119C7}"/>
                </a:ext>
              </a:extLst>
            </p:cNvPr>
            <p:cNvSpPr/>
            <p:nvPr/>
          </p:nvSpPr>
          <p:spPr bwMode="auto">
            <a:xfrm>
              <a:off x="1205090" y="6412746"/>
              <a:ext cx="711392" cy="445254"/>
            </a:xfrm>
            <a:custGeom>
              <a:avLst/>
              <a:gdLst>
                <a:gd name="connsiteX0" fmla="*/ 355696 w 711392"/>
                <a:gd name="connsiteY0" fmla="*/ 0 h 445254"/>
                <a:gd name="connsiteX1" fmla="*/ 711392 w 711392"/>
                <a:gd name="connsiteY1" fmla="*/ 355696 h 445254"/>
                <a:gd name="connsiteX2" fmla="*/ 621834 w 711392"/>
                <a:gd name="connsiteY2" fmla="*/ 445254 h 445254"/>
                <a:gd name="connsiteX3" fmla="*/ 89558 w 711392"/>
                <a:gd name="connsiteY3" fmla="*/ 445254 h 445254"/>
                <a:gd name="connsiteX4" fmla="*/ 0 w 711392"/>
                <a:gd name="connsiteY4" fmla="*/ 355696 h 44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392" h="445254">
                  <a:moveTo>
                    <a:pt x="355696" y="0"/>
                  </a:moveTo>
                  <a:lnTo>
                    <a:pt x="711392" y="355696"/>
                  </a:lnTo>
                  <a:lnTo>
                    <a:pt x="621834" y="445254"/>
                  </a:lnTo>
                  <a:lnTo>
                    <a:pt x="89558" y="445254"/>
                  </a:lnTo>
                  <a:lnTo>
                    <a:pt x="0" y="35569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sp>
        <p:nvSpPr>
          <p:cNvPr id="2" name="Ellipse 1">
            <a:extLst>
              <a:ext uri="{FF2B5EF4-FFF2-40B4-BE49-F238E27FC236}">
                <a16:creationId xmlns:a16="http://schemas.microsoft.com/office/drawing/2014/main" id="{D55A7717-C22C-4E08-9A06-E88D57BAE338}"/>
              </a:ext>
            </a:extLst>
          </p:cNvPr>
          <p:cNvSpPr/>
          <p:nvPr/>
        </p:nvSpPr>
        <p:spPr bwMode="auto">
          <a:xfrm>
            <a:off x="623577" y="4818897"/>
            <a:ext cx="1061799" cy="1040532"/>
          </a:xfrm>
          <a:prstGeom prst="ellipse">
            <a:avLst/>
          </a:prstGeom>
          <a:gradFill flip="none" rotWithShape="1">
            <a:gsLst>
              <a:gs pos="0">
                <a:srgbClr val="DF82C5"/>
              </a:gs>
              <a:gs pos="0">
                <a:srgbClr val="30E5D0"/>
              </a:gs>
              <a:gs pos="100000">
                <a:schemeClr val="accent6"/>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Ellipse 2">
            <a:extLst>
              <a:ext uri="{FF2B5EF4-FFF2-40B4-BE49-F238E27FC236}">
                <a16:creationId xmlns:a16="http://schemas.microsoft.com/office/drawing/2014/main" id="{A7AF8EBB-5FDD-4F69-BFE1-5E6EB5B5D221}"/>
              </a:ext>
            </a:extLst>
          </p:cNvPr>
          <p:cNvSpPr/>
          <p:nvPr/>
        </p:nvSpPr>
        <p:spPr bwMode="auto">
          <a:xfrm>
            <a:off x="491824" y="4974196"/>
            <a:ext cx="1112961" cy="1090669"/>
          </a:xfrm>
          <a:prstGeom prst="ellipse">
            <a:avLst/>
          </a:prstGeom>
          <a:gradFill flip="none" rotWithShape="1">
            <a:gsLst>
              <a:gs pos="0">
                <a:srgbClr val="0B9987">
                  <a:alpha val="60000"/>
                </a:srgbClr>
              </a:gs>
              <a:gs pos="100000">
                <a:schemeClr val="accent5"/>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205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86CEE9-C088-4C94-BD16-D5097078A9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3791" y="2434779"/>
            <a:ext cx="6956118" cy="4192622"/>
          </a:xfrm>
          <a:prstGeom prst="rect">
            <a:avLst/>
          </a:prstGeom>
        </p:spPr>
      </p:pic>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55544" y="401170"/>
            <a:ext cx="5178225" cy="498598"/>
          </a:xfrm>
        </p:spPr>
        <p:txBody>
          <a:bodyPr/>
          <a:lstStyle/>
          <a:p>
            <a:r>
              <a:rPr lang="de-DE" sz="3600"/>
              <a:t>Default Environment</a:t>
            </a:r>
            <a:endParaRPr lang="en-US" sz="36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866" y="974"/>
            <a:ext cx="9721075" cy="1366649"/>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587522" y="565813"/>
            <a:ext cx="11016957" cy="40261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540">
              <a:lnSpc>
                <a:spcPts val="3075"/>
              </a:lnSpc>
            </a:pPr>
            <a:r>
              <a:rPr lang="en-US" sz="3600" spc="-51" dirty="0">
                <a:solidFill>
                  <a:srgbClr val="FFFFFF"/>
                </a:solidFill>
                <a:latin typeface="Segoe UI Semibold"/>
              </a:rPr>
              <a:t>Capacity Page Details</a:t>
            </a:r>
          </a:p>
        </p:txBody>
      </p:sp>
      <p:sp>
        <p:nvSpPr>
          <p:cNvPr id="5" name="TextBox 4">
            <a:extLst>
              <a:ext uri="{FF2B5EF4-FFF2-40B4-BE49-F238E27FC236}">
                <a16:creationId xmlns:a16="http://schemas.microsoft.com/office/drawing/2014/main" id="{0D9F1225-E2DE-4F3A-840A-92AF724CA99E}"/>
              </a:ext>
            </a:extLst>
          </p:cNvPr>
          <p:cNvSpPr txBox="1"/>
          <p:nvPr/>
        </p:nvSpPr>
        <p:spPr>
          <a:xfrm>
            <a:off x="192092" y="1634706"/>
            <a:ext cx="11412387" cy="1176781"/>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sz="1765" dirty="0">
                <a:solidFill>
                  <a:srgbClr val="282828"/>
                </a:solidFill>
                <a:latin typeface="Segoe UI"/>
              </a:rPr>
              <a:t>In Power Platform Admin Center, select Resources &gt; Capacity &gt; </a:t>
            </a:r>
            <a:r>
              <a:rPr lang="en-US" sz="1765" u="sng" dirty="0">
                <a:solidFill>
                  <a:srgbClr val="282828"/>
                </a:solidFill>
                <a:latin typeface="Segoe UI"/>
              </a:rPr>
              <a:t>Summary</a:t>
            </a:r>
          </a:p>
          <a:p>
            <a:pPr algn="just" defTabSz="914168">
              <a:lnSpc>
                <a:spcPct val="90000"/>
              </a:lnSpc>
              <a:spcAft>
                <a:spcPts val="588"/>
              </a:spcAft>
            </a:pPr>
            <a:r>
              <a:rPr lang="en-US" sz="1765" dirty="0">
                <a:solidFill>
                  <a:srgbClr val="282828"/>
                </a:solidFill>
                <a:latin typeface="Segoe UI"/>
              </a:rPr>
              <a:t>All tables of Dataverse, including system tables, are included in the storage capacity reports.</a:t>
            </a:r>
            <a:endParaRPr lang="en-US" sz="1568" dirty="0">
              <a:solidFill>
                <a:srgbClr val="282828"/>
              </a:solidFill>
              <a:latin typeface="Segoe UI"/>
            </a:endParaRPr>
          </a:p>
          <a:p>
            <a:pPr algn="just" defTabSz="914168">
              <a:lnSpc>
                <a:spcPct val="90000"/>
              </a:lnSpc>
              <a:spcAft>
                <a:spcPts val="588"/>
              </a:spcAft>
            </a:pPr>
            <a:endParaRPr lang="en-US" sz="1765" dirty="0">
              <a:solidFill>
                <a:srgbClr val="282828"/>
              </a:solidFill>
              <a:latin typeface="Segoe UI"/>
            </a:endParaRPr>
          </a:p>
        </p:txBody>
      </p:sp>
      <p:sp>
        <p:nvSpPr>
          <p:cNvPr id="16" name="TextBox 15">
            <a:extLst>
              <a:ext uri="{FF2B5EF4-FFF2-40B4-BE49-F238E27FC236}">
                <a16:creationId xmlns:a16="http://schemas.microsoft.com/office/drawing/2014/main" id="{007C58A2-4ED7-487C-BF5F-6709EEF3DC54}"/>
              </a:ext>
            </a:extLst>
          </p:cNvPr>
          <p:cNvSpPr txBox="1"/>
          <p:nvPr/>
        </p:nvSpPr>
        <p:spPr>
          <a:xfrm>
            <a:off x="9805832" y="1286464"/>
            <a:ext cx="1606958" cy="271549"/>
          </a:xfrm>
          <a:prstGeom prst="rect">
            <a:avLst/>
          </a:prstGeom>
          <a:noFill/>
        </p:spPr>
        <p:txBody>
          <a:bodyPr wrap="square" lIns="0" tIns="0" rIns="0" bIns="0" rtlCol="0">
            <a:spAutoFit/>
          </a:bodyPr>
          <a:lstStyle/>
          <a:p>
            <a:pPr algn="ctr" defTabSz="896354">
              <a:lnSpc>
                <a:spcPct val="90000"/>
              </a:lnSpc>
              <a:spcAft>
                <a:spcPts val="576"/>
              </a:spcAft>
              <a:defRPr/>
            </a:pPr>
            <a:r>
              <a:rPr lang="en-US" sz="1961" dirty="0">
                <a:solidFill>
                  <a:srgbClr val="FFFFFF"/>
                </a:solidFill>
                <a:latin typeface="Segoe UI Semibold"/>
              </a:rPr>
              <a:t>Dataverse</a:t>
            </a:r>
          </a:p>
        </p:txBody>
      </p:sp>
      <p:sp>
        <p:nvSpPr>
          <p:cNvPr id="13" name="TextBox 12">
            <a:extLst>
              <a:ext uri="{FF2B5EF4-FFF2-40B4-BE49-F238E27FC236}">
                <a16:creationId xmlns:a16="http://schemas.microsoft.com/office/drawing/2014/main" id="{F107F9F8-D4E2-4370-8F43-21D764B228D9}"/>
              </a:ext>
            </a:extLst>
          </p:cNvPr>
          <p:cNvSpPr txBox="1"/>
          <p:nvPr/>
        </p:nvSpPr>
        <p:spPr>
          <a:xfrm>
            <a:off x="298567" y="2434778"/>
            <a:ext cx="4611402" cy="4320029"/>
          </a:xfrm>
          <a:prstGeom prst="rect">
            <a:avLst/>
          </a:prstGeom>
          <a:noFill/>
        </p:spPr>
        <p:txBody>
          <a:bodyPr wrap="square">
            <a:spAutoFit/>
          </a:bodyPr>
          <a:lstStyle/>
          <a:p>
            <a:pPr marL="224097" indent="-224097" defTabSz="914367">
              <a:buFont typeface="+mj-lt"/>
              <a:buAutoNum type="arabicPeriod"/>
            </a:pPr>
            <a:r>
              <a:rPr lang="en-US" sz="1568" dirty="0">
                <a:solidFill>
                  <a:srgbClr val="282828"/>
                </a:solidFill>
                <a:latin typeface="Segoe UI"/>
              </a:rPr>
              <a:t>Storage capacity usage</a:t>
            </a:r>
          </a:p>
          <a:p>
            <a:pPr marL="392169" lvl="2" indent="-168072" defTabSz="914367">
              <a:buFont typeface="Arial" panose="020B0604020202020204" pitchFamily="34" charset="0"/>
              <a:buChar char="•"/>
            </a:pPr>
            <a:r>
              <a:rPr lang="en-US" sz="1372" dirty="0">
                <a:solidFill>
                  <a:srgbClr val="282828"/>
                </a:solidFill>
                <a:latin typeface="Segoe UI"/>
              </a:rPr>
              <a:t>Database – All tables </a:t>
            </a:r>
          </a:p>
          <a:p>
            <a:pPr marL="392169" lvl="2" indent="-168072" defTabSz="914367">
              <a:buFont typeface="Arial" panose="020B0604020202020204" pitchFamily="34" charset="0"/>
              <a:buChar char="•"/>
            </a:pPr>
            <a:r>
              <a:rPr lang="en-US" sz="1372" dirty="0">
                <a:solidFill>
                  <a:srgbClr val="282828"/>
                </a:solidFill>
                <a:latin typeface="Segoe UI"/>
              </a:rPr>
              <a:t>File – Tables having file or image data type as well as Attachment, </a:t>
            </a:r>
            <a:r>
              <a:rPr lang="en-US" sz="1372" dirty="0" err="1">
                <a:solidFill>
                  <a:srgbClr val="282828"/>
                </a:solidFill>
                <a:latin typeface="Segoe UI"/>
              </a:rPr>
              <a:t>AnnotationBase</a:t>
            </a:r>
            <a:r>
              <a:rPr lang="en-US" sz="1372" dirty="0">
                <a:solidFill>
                  <a:srgbClr val="282828"/>
                </a:solidFill>
                <a:latin typeface="Segoe UI"/>
              </a:rPr>
              <a:t>, Insights application OOB tables</a:t>
            </a:r>
          </a:p>
          <a:p>
            <a:pPr marL="392169" lvl="2" indent="-168072" defTabSz="914367">
              <a:buFont typeface="Arial" panose="020B0604020202020204" pitchFamily="34" charset="0"/>
              <a:buChar char="•"/>
            </a:pPr>
            <a:r>
              <a:rPr lang="en-US" sz="1372" dirty="0">
                <a:solidFill>
                  <a:srgbClr val="282828"/>
                </a:solidFill>
                <a:latin typeface="Segoe UI"/>
              </a:rPr>
              <a:t>Log – </a:t>
            </a:r>
            <a:r>
              <a:rPr lang="en-US" sz="1372" dirty="0" err="1">
                <a:solidFill>
                  <a:srgbClr val="282828"/>
                </a:solidFill>
                <a:latin typeface="Segoe UI"/>
              </a:rPr>
              <a:t>AuditBase</a:t>
            </a:r>
            <a:r>
              <a:rPr lang="en-US" sz="1372" dirty="0">
                <a:solidFill>
                  <a:srgbClr val="282828"/>
                </a:solidFill>
                <a:latin typeface="Segoe UI"/>
              </a:rPr>
              <a:t> &amp; </a:t>
            </a:r>
            <a:r>
              <a:rPr lang="en-US" sz="1372" dirty="0" err="1">
                <a:solidFill>
                  <a:srgbClr val="282828"/>
                </a:solidFill>
                <a:latin typeface="Segoe UI"/>
              </a:rPr>
              <a:t>PlugInTraceLogBase</a:t>
            </a:r>
            <a:r>
              <a:rPr lang="en-US" sz="1372" dirty="0">
                <a:solidFill>
                  <a:srgbClr val="282828"/>
                </a:solidFill>
                <a:latin typeface="Segoe UI"/>
              </a:rPr>
              <a:t> tables (Audit logging)</a:t>
            </a:r>
          </a:p>
          <a:p>
            <a:pPr marL="224097" lvl="1" indent="-224097" defTabSz="914367">
              <a:buFont typeface="+mj-lt"/>
              <a:buAutoNum type="arabicPeriod"/>
            </a:pPr>
            <a:endParaRPr lang="en-US" sz="800" dirty="0">
              <a:gradFill>
                <a:gsLst>
                  <a:gs pos="1250">
                    <a:srgbClr val="282828"/>
                  </a:gs>
                  <a:gs pos="99000">
                    <a:srgbClr val="282828"/>
                  </a:gs>
                </a:gsLst>
                <a:lin ang="5400000" scaled="0"/>
              </a:gradFill>
              <a:latin typeface="Segoe UI"/>
            </a:endParaRPr>
          </a:p>
          <a:p>
            <a:pPr marL="224097" lvl="1" indent="-224097" defTabSz="914367">
              <a:buFont typeface="+mj-lt"/>
              <a:buAutoNum type="arabicPeriod" startAt="2"/>
            </a:pPr>
            <a:r>
              <a:rPr lang="en-US" sz="1568" dirty="0">
                <a:gradFill>
                  <a:gsLst>
                    <a:gs pos="1250">
                      <a:srgbClr val="282828"/>
                    </a:gs>
                    <a:gs pos="99000">
                      <a:srgbClr val="282828"/>
                    </a:gs>
                  </a:gsLst>
                  <a:lin ang="5400000" scaled="0"/>
                </a:gradFill>
                <a:latin typeface="Segoe UI"/>
              </a:rPr>
              <a:t>Storage capacity, by source (Database, File, Log)</a:t>
            </a:r>
          </a:p>
          <a:p>
            <a:pPr marL="448193" lvl="2" indent="-224097" defTabSz="914367">
              <a:buFont typeface="Arial" panose="020B0604020202020204" pitchFamily="34" charset="0"/>
              <a:buChar char="•"/>
            </a:pPr>
            <a:r>
              <a:rPr lang="en-US" sz="1372" dirty="0">
                <a:solidFill>
                  <a:srgbClr val="282828"/>
                </a:solidFill>
                <a:latin typeface="Segoe UI"/>
              </a:rPr>
              <a:t>Org (tenant) default</a:t>
            </a:r>
          </a:p>
          <a:p>
            <a:pPr marL="448193" lvl="2" indent="-224097" defTabSz="914367">
              <a:buFont typeface="Arial" panose="020B0604020202020204" pitchFamily="34" charset="0"/>
              <a:buChar char="•"/>
            </a:pPr>
            <a:r>
              <a:rPr lang="en-US" sz="1372" dirty="0">
                <a:solidFill>
                  <a:srgbClr val="282828"/>
                </a:solidFill>
                <a:latin typeface="Segoe UI"/>
              </a:rPr>
              <a:t>User licenses - Additional capacity added for every user license purchased</a:t>
            </a:r>
          </a:p>
          <a:p>
            <a:pPr marL="448193" lvl="2" indent="-224097" defTabSz="914367">
              <a:buFont typeface="Arial" panose="020B0604020202020204" pitchFamily="34" charset="0"/>
              <a:buChar char="•"/>
            </a:pPr>
            <a:r>
              <a:rPr lang="en-US" sz="1372" dirty="0">
                <a:solidFill>
                  <a:srgbClr val="282828"/>
                </a:solidFill>
                <a:latin typeface="Segoe UI"/>
              </a:rPr>
              <a:t>Additional storage - Any additional storage you bought like add-on</a:t>
            </a:r>
          </a:p>
          <a:p>
            <a:pPr marL="448193" lvl="2" indent="-224097" defTabSz="914367">
              <a:buFont typeface="Arial" panose="020B0604020202020204" pitchFamily="34" charset="0"/>
              <a:buChar char="•"/>
            </a:pPr>
            <a:r>
              <a:rPr lang="en-US" sz="1372" dirty="0">
                <a:solidFill>
                  <a:srgbClr val="282828"/>
                </a:solidFill>
                <a:latin typeface="Segoe UI"/>
              </a:rPr>
              <a:t>Total storage available</a:t>
            </a:r>
          </a:p>
          <a:p>
            <a:pPr marL="224097" lvl="1" indent="-224097" defTabSz="914367">
              <a:buFont typeface="+mj-lt"/>
              <a:buAutoNum type="arabicPeriod" startAt="2"/>
            </a:pPr>
            <a:endParaRPr lang="en-US" sz="800" dirty="0">
              <a:gradFill>
                <a:gsLst>
                  <a:gs pos="1250">
                    <a:srgbClr val="282828"/>
                  </a:gs>
                  <a:gs pos="99000">
                    <a:srgbClr val="282828"/>
                  </a:gs>
                </a:gsLst>
                <a:lin ang="5400000" scaled="0"/>
              </a:gradFill>
              <a:latin typeface="Segoe UI"/>
            </a:endParaRPr>
          </a:p>
          <a:p>
            <a:pPr marL="224097" lvl="1" indent="-224097" defTabSz="914367">
              <a:buFont typeface="+mj-lt"/>
              <a:buAutoNum type="arabicPeriod" startAt="2"/>
            </a:pPr>
            <a:r>
              <a:rPr lang="en-US" sz="1568" dirty="0">
                <a:gradFill>
                  <a:gsLst>
                    <a:gs pos="1250">
                      <a:srgbClr val="282828"/>
                    </a:gs>
                    <a:gs pos="99000">
                      <a:srgbClr val="282828"/>
                    </a:gs>
                  </a:gsLst>
                  <a:lin ang="5400000" scaled="0"/>
                </a:gradFill>
                <a:latin typeface="Segoe UI"/>
              </a:rPr>
              <a:t>Top storage usage, by environment</a:t>
            </a:r>
          </a:p>
          <a:p>
            <a:pPr marL="224097" lvl="1" indent="-224097" defTabSz="914367">
              <a:buFont typeface="+mj-lt"/>
              <a:buAutoNum type="arabicPeriod" startAt="2"/>
            </a:pPr>
            <a:endParaRPr lang="en-US" sz="800" dirty="0">
              <a:gradFill>
                <a:gsLst>
                  <a:gs pos="1250">
                    <a:srgbClr val="282828"/>
                  </a:gs>
                  <a:gs pos="99000">
                    <a:srgbClr val="282828"/>
                  </a:gs>
                </a:gsLst>
                <a:lin ang="5400000" scaled="0"/>
              </a:gradFill>
              <a:latin typeface="Segoe UI"/>
            </a:endParaRPr>
          </a:p>
          <a:p>
            <a:pPr marL="224097" lvl="1" indent="-224097" defTabSz="914367">
              <a:buFont typeface="+mj-lt"/>
              <a:buAutoNum type="arabicPeriod" startAt="2"/>
            </a:pPr>
            <a:r>
              <a:rPr lang="en-US" sz="1568" dirty="0">
                <a:gradFill>
                  <a:gsLst>
                    <a:gs pos="1250">
                      <a:srgbClr val="282828"/>
                    </a:gs>
                    <a:gs pos="99000">
                      <a:srgbClr val="282828"/>
                    </a:gs>
                  </a:gsLst>
                  <a:lin ang="5400000" scaled="0"/>
                </a:gradFill>
                <a:latin typeface="Segoe UI"/>
              </a:rPr>
              <a:t>Assigned storage capacity per license</a:t>
            </a:r>
          </a:p>
          <a:p>
            <a:pPr marL="224097" lvl="1" indent="-224097" defTabSz="914367">
              <a:buFont typeface="+mj-lt"/>
              <a:buAutoNum type="arabicPeriod" startAt="2"/>
            </a:pPr>
            <a:endParaRPr lang="en-US" sz="1568" dirty="0">
              <a:gradFill>
                <a:gsLst>
                  <a:gs pos="1250">
                    <a:srgbClr val="282828"/>
                  </a:gs>
                  <a:gs pos="99000">
                    <a:srgbClr val="282828"/>
                  </a:gs>
                </a:gsLst>
                <a:lin ang="5400000" scaled="0"/>
              </a:gradFill>
              <a:latin typeface="Segoe UI"/>
            </a:endParaRPr>
          </a:p>
        </p:txBody>
      </p:sp>
      <p:sp>
        <p:nvSpPr>
          <p:cNvPr id="14" name="Oval 13">
            <a:extLst>
              <a:ext uri="{FF2B5EF4-FFF2-40B4-BE49-F238E27FC236}">
                <a16:creationId xmlns:a16="http://schemas.microsoft.com/office/drawing/2014/main" id="{53534264-54A1-46B9-83AA-7868358703DF}"/>
              </a:ext>
            </a:extLst>
          </p:cNvPr>
          <p:cNvSpPr/>
          <p:nvPr/>
        </p:nvSpPr>
        <p:spPr bwMode="auto">
          <a:xfrm>
            <a:off x="6958241" y="4512126"/>
            <a:ext cx="291608" cy="2958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1</a:t>
            </a:r>
          </a:p>
        </p:txBody>
      </p:sp>
      <p:sp>
        <p:nvSpPr>
          <p:cNvPr id="17" name="Oval 16">
            <a:extLst>
              <a:ext uri="{FF2B5EF4-FFF2-40B4-BE49-F238E27FC236}">
                <a16:creationId xmlns:a16="http://schemas.microsoft.com/office/drawing/2014/main" id="{45657426-3568-4306-BBA0-9E80E05A7B3F}"/>
              </a:ext>
            </a:extLst>
          </p:cNvPr>
          <p:cNvSpPr/>
          <p:nvPr/>
        </p:nvSpPr>
        <p:spPr bwMode="auto">
          <a:xfrm>
            <a:off x="9660028" y="4241363"/>
            <a:ext cx="291608" cy="2958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8" name="Oval 17">
            <a:extLst>
              <a:ext uri="{FF2B5EF4-FFF2-40B4-BE49-F238E27FC236}">
                <a16:creationId xmlns:a16="http://schemas.microsoft.com/office/drawing/2014/main" id="{B3CADCAE-5FF6-4C2C-BE62-287211820EDE}"/>
              </a:ext>
            </a:extLst>
          </p:cNvPr>
          <p:cNvSpPr/>
          <p:nvPr/>
        </p:nvSpPr>
        <p:spPr bwMode="auto">
          <a:xfrm>
            <a:off x="9399468" y="5637977"/>
            <a:ext cx="291608" cy="2958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3</a:t>
            </a:r>
          </a:p>
        </p:txBody>
      </p:sp>
      <p:sp>
        <p:nvSpPr>
          <p:cNvPr id="20" name="Oval 19">
            <a:extLst>
              <a:ext uri="{FF2B5EF4-FFF2-40B4-BE49-F238E27FC236}">
                <a16:creationId xmlns:a16="http://schemas.microsoft.com/office/drawing/2014/main" id="{1DD2C2A3-8E3A-4CD3-96A5-BCCD6BEEC01C}"/>
              </a:ext>
            </a:extLst>
          </p:cNvPr>
          <p:cNvSpPr/>
          <p:nvPr/>
        </p:nvSpPr>
        <p:spPr bwMode="auto">
          <a:xfrm>
            <a:off x="11121182" y="3818394"/>
            <a:ext cx="291608" cy="2958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4</a:t>
            </a:r>
          </a:p>
        </p:txBody>
      </p:sp>
    </p:spTree>
    <p:extLst>
      <p:ext uri="{BB962C8B-B14F-4D97-AF65-F5344CB8AC3E}">
        <p14:creationId xmlns:p14="http://schemas.microsoft.com/office/powerpoint/2010/main" val="338945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55544" y="401170"/>
            <a:ext cx="5178225" cy="498598"/>
          </a:xfrm>
        </p:spPr>
        <p:txBody>
          <a:bodyPr/>
          <a:lstStyle/>
          <a:p>
            <a:r>
              <a:rPr lang="de-DE" sz="3600"/>
              <a:t>Default Environment</a:t>
            </a:r>
            <a:endParaRPr lang="en-US" sz="36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866" y="974"/>
            <a:ext cx="9721075" cy="1366649"/>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587522" y="565813"/>
            <a:ext cx="11016957" cy="402674"/>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540">
              <a:lnSpc>
                <a:spcPts val="3075"/>
              </a:lnSpc>
            </a:pPr>
            <a:r>
              <a:rPr lang="en-US" sz="3600" spc="-51" dirty="0">
                <a:solidFill>
                  <a:srgbClr val="FFFFFF"/>
                </a:solidFill>
                <a:latin typeface="Segoe UI Semibold"/>
              </a:rPr>
              <a:t>Environment level breakdown</a:t>
            </a:r>
          </a:p>
        </p:txBody>
      </p:sp>
      <p:sp>
        <p:nvSpPr>
          <p:cNvPr id="5" name="TextBox 4">
            <a:extLst>
              <a:ext uri="{FF2B5EF4-FFF2-40B4-BE49-F238E27FC236}">
                <a16:creationId xmlns:a16="http://schemas.microsoft.com/office/drawing/2014/main" id="{0D9F1225-E2DE-4F3A-840A-92AF724CA99E}"/>
              </a:ext>
            </a:extLst>
          </p:cNvPr>
          <p:cNvSpPr txBox="1"/>
          <p:nvPr/>
        </p:nvSpPr>
        <p:spPr>
          <a:xfrm>
            <a:off x="192092" y="1608645"/>
            <a:ext cx="6505999" cy="4498698"/>
          </a:xfrm>
          <a:prstGeom prst="rect">
            <a:avLst/>
          </a:prstGeom>
          <a:noFill/>
        </p:spPr>
        <p:txBody>
          <a:bodyPr wrap="square" lIns="179259" tIns="143407" rIns="179259" bIns="143407" rtlCol="0">
            <a:spAutoFit/>
          </a:bodyPr>
          <a:lstStyle/>
          <a:p>
            <a:pPr defTabSz="914168">
              <a:lnSpc>
                <a:spcPct val="90000"/>
              </a:lnSpc>
              <a:spcAft>
                <a:spcPts val="588"/>
              </a:spcAft>
            </a:pPr>
            <a:r>
              <a:rPr lang="en-US" sz="1765" dirty="0">
                <a:solidFill>
                  <a:srgbClr val="282828"/>
                </a:solidFill>
                <a:latin typeface="Segoe UI"/>
              </a:rPr>
              <a:t>In Power Platform Admin Center, select Resources &gt; Capacity &gt; </a:t>
            </a:r>
            <a:r>
              <a:rPr lang="en-US" sz="1765" u="sng" dirty="0">
                <a:solidFill>
                  <a:srgbClr val="282828"/>
                </a:solidFill>
                <a:latin typeface="Segoe UI"/>
              </a:rPr>
              <a:t>Dataverse</a:t>
            </a:r>
          </a:p>
          <a:p>
            <a:pPr defTabSz="914168">
              <a:lnSpc>
                <a:spcPct val="90000"/>
              </a:lnSpc>
              <a:spcAft>
                <a:spcPts val="588"/>
              </a:spcAft>
            </a:pPr>
            <a:r>
              <a:rPr lang="en-US" sz="1765" dirty="0">
                <a:solidFill>
                  <a:srgbClr val="282828"/>
                </a:solidFill>
                <a:latin typeface="Segoe UI"/>
              </a:rPr>
              <a:t>Provides similar information as the Summary tab, but with an environment-level view</a:t>
            </a:r>
          </a:p>
          <a:p>
            <a:pPr defTabSz="914168">
              <a:lnSpc>
                <a:spcPct val="90000"/>
              </a:lnSpc>
              <a:spcAft>
                <a:spcPts val="588"/>
              </a:spcAft>
            </a:pPr>
            <a:r>
              <a:rPr lang="en-US" sz="1765" dirty="0">
                <a:solidFill>
                  <a:srgbClr val="282828"/>
                </a:solidFill>
                <a:latin typeface="Segoe UI"/>
              </a:rPr>
              <a:t>See environment capacity analytics details by clicking (    )</a:t>
            </a:r>
          </a:p>
          <a:p>
            <a:pPr defTabSz="914168">
              <a:lnSpc>
                <a:spcPct val="90000"/>
              </a:lnSpc>
              <a:spcAft>
                <a:spcPts val="588"/>
              </a:spcAft>
            </a:pPr>
            <a:r>
              <a:rPr lang="en-US" sz="1765" dirty="0">
                <a:solidFill>
                  <a:srgbClr val="282828"/>
                </a:solidFill>
                <a:latin typeface="Segoe UI"/>
              </a:rPr>
              <a:t>Note that following environments don't count against capacity and are shown as 0 GB:</a:t>
            </a:r>
          </a:p>
          <a:p>
            <a:pPr marL="280121" indent="-280121" defTabSz="914168">
              <a:lnSpc>
                <a:spcPct val="90000"/>
              </a:lnSpc>
              <a:spcAft>
                <a:spcPts val="588"/>
              </a:spcAft>
              <a:buFont typeface="Arial" panose="020B0604020202020204" pitchFamily="34" charset="0"/>
              <a:buChar char="•"/>
            </a:pPr>
            <a:r>
              <a:rPr lang="en-US" sz="1568" dirty="0">
                <a:solidFill>
                  <a:srgbClr val="282828"/>
                </a:solidFill>
                <a:latin typeface="Segoe UI"/>
              </a:rPr>
              <a:t>Trial</a:t>
            </a:r>
          </a:p>
          <a:p>
            <a:pPr marL="280121" indent="-280121" defTabSz="914168">
              <a:lnSpc>
                <a:spcPct val="90000"/>
              </a:lnSpc>
              <a:spcAft>
                <a:spcPts val="588"/>
              </a:spcAft>
              <a:buFont typeface="Arial" panose="020B0604020202020204" pitchFamily="34" charset="0"/>
              <a:buChar char="•"/>
            </a:pPr>
            <a:r>
              <a:rPr lang="en-US" sz="1568" dirty="0">
                <a:solidFill>
                  <a:srgbClr val="282828"/>
                </a:solidFill>
                <a:latin typeface="Segoe UI"/>
              </a:rPr>
              <a:t>Preview</a:t>
            </a:r>
          </a:p>
          <a:p>
            <a:pPr marL="280121" indent="-280121" defTabSz="914168">
              <a:lnSpc>
                <a:spcPct val="90000"/>
              </a:lnSpc>
              <a:spcAft>
                <a:spcPts val="588"/>
              </a:spcAft>
              <a:buFont typeface="Arial" panose="020B0604020202020204" pitchFamily="34" charset="0"/>
              <a:buChar char="•"/>
            </a:pPr>
            <a:r>
              <a:rPr lang="en-US" sz="1568" dirty="0">
                <a:solidFill>
                  <a:srgbClr val="282828"/>
                </a:solidFill>
                <a:latin typeface="Segoe UI"/>
              </a:rPr>
              <a:t>Support</a:t>
            </a:r>
          </a:p>
          <a:p>
            <a:pPr marL="280121" indent="-280121" defTabSz="914168">
              <a:lnSpc>
                <a:spcPct val="90000"/>
              </a:lnSpc>
              <a:spcAft>
                <a:spcPts val="588"/>
              </a:spcAft>
              <a:buFont typeface="Arial" panose="020B0604020202020204" pitchFamily="34" charset="0"/>
              <a:buChar char="•"/>
            </a:pPr>
            <a:r>
              <a:rPr lang="en-US" sz="1568" dirty="0">
                <a:solidFill>
                  <a:srgbClr val="282828"/>
                </a:solidFill>
                <a:latin typeface="Segoe UI"/>
              </a:rPr>
              <a:t>Developer</a:t>
            </a:r>
          </a:p>
          <a:p>
            <a:pPr defTabSz="914168">
              <a:lnSpc>
                <a:spcPct val="90000"/>
              </a:lnSpc>
              <a:spcAft>
                <a:spcPts val="588"/>
              </a:spcAft>
            </a:pPr>
            <a:endParaRPr lang="en-US" sz="1568" dirty="0">
              <a:solidFill>
                <a:srgbClr val="282828"/>
              </a:solidFill>
              <a:latin typeface="Segoe UI"/>
            </a:endParaRPr>
          </a:p>
          <a:p>
            <a:pPr defTabSz="914168">
              <a:lnSpc>
                <a:spcPct val="90000"/>
              </a:lnSpc>
              <a:spcAft>
                <a:spcPts val="588"/>
              </a:spcAft>
            </a:pPr>
            <a:r>
              <a:rPr lang="en-US" sz="1765" dirty="0">
                <a:solidFill>
                  <a:srgbClr val="282828"/>
                </a:solidFill>
                <a:latin typeface="Segoe UI"/>
              </a:rPr>
              <a:t>You can select an environment that's showing 0 GB, and then go to its Environment Analytics page to see the actual consumption</a:t>
            </a:r>
          </a:p>
        </p:txBody>
      </p:sp>
      <p:sp>
        <p:nvSpPr>
          <p:cNvPr id="16" name="TextBox 15">
            <a:extLst>
              <a:ext uri="{FF2B5EF4-FFF2-40B4-BE49-F238E27FC236}">
                <a16:creationId xmlns:a16="http://schemas.microsoft.com/office/drawing/2014/main" id="{007C58A2-4ED7-487C-BF5F-6709EEF3DC54}"/>
              </a:ext>
            </a:extLst>
          </p:cNvPr>
          <p:cNvSpPr txBox="1"/>
          <p:nvPr/>
        </p:nvSpPr>
        <p:spPr>
          <a:xfrm>
            <a:off x="9805832" y="1286464"/>
            <a:ext cx="1606958" cy="271549"/>
          </a:xfrm>
          <a:prstGeom prst="rect">
            <a:avLst/>
          </a:prstGeom>
          <a:noFill/>
        </p:spPr>
        <p:txBody>
          <a:bodyPr wrap="square" lIns="0" tIns="0" rIns="0" bIns="0" rtlCol="0">
            <a:spAutoFit/>
          </a:bodyPr>
          <a:lstStyle/>
          <a:p>
            <a:pPr algn="ctr" defTabSz="896354">
              <a:lnSpc>
                <a:spcPct val="90000"/>
              </a:lnSpc>
              <a:spcAft>
                <a:spcPts val="576"/>
              </a:spcAft>
              <a:defRPr/>
            </a:pPr>
            <a:r>
              <a:rPr lang="en-US" sz="1961" dirty="0">
                <a:solidFill>
                  <a:srgbClr val="FFFFFF"/>
                </a:solidFill>
                <a:latin typeface="Segoe UI Semibold"/>
              </a:rPr>
              <a:t>Dataverse</a:t>
            </a:r>
          </a:p>
        </p:txBody>
      </p:sp>
      <p:pic>
        <p:nvPicPr>
          <p:cNvPr id="21" name="Picture 20">
            <a:extLst>
              <a:ext uri="{FF2B5EF4-FFF2-40B4-BE49-F238E27FC236}">
                <a16:creationId xmlns:a16="http://schemas.microsoft.com/office/drawing/2014/main" id="{48B6C720-C79D-4AC2-A3F8-82C7A157E22C}"/>
              </a:ext>
            </a:extLst>
          </p:cNvPr>
          <p:cNvPicPr>
            <a:picLocks noChangeAspect="1"/>
          </p:cNvPicPr>
          <p:nvPr/>
        </p:nvPicPr>
        <p:blipFill>
          <a:blip r:embed="rId3"/>
          <a:stretch>
            <a:fillRect/>
          </a:stretch>
        </p:blipFill>
        <p:spPr>
          <a:xfrm>
            <a:off x="6698091" y="1527485"/>
            <a:ext cx="5493910" cy="2743248"/>
          </a:xfrm>
          <a:prstGeom prst="rect">
            <a:avLst/>
          </a:prstGeom>
        </p:spPr>
      </p:pic>
      <p:pic>
        <p:nvPicPr>
          <p:cNvPr id="23" name="Picture 22">
            <a:extLst>
              <a:ext uri="{FF2B5EF4-FFF2-40B4-BE49-F238E27FC236}">
                <a16:creationId xmlns:a16="http://schemas.microsoft.com/office/drawing/2014/main" id="{6C0F2EA9-1D79-4DF2-AA3A-E4EF1449CB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74097" y="3591005"/>
            <a:ext cx="2870425" cy="2907773"/>
          </a:xfrm>
          <a:prstGeom prst="rect">
            <a:avLst/>
          </a:prstGeom>
        </p:spPr>
      </p:pic>
      <p:pic>
        <p:nvPicPr>
          <p:cNvPr id="24" name="Picture 23">
            <a:extLst>
              <a:ext uri="{FF2B5EF4-FFF2-40B4-BE49-F238E27FC236}">
                <a16:creationId xmlns:a16="http://schemas.microsoft.com/office/drawing/2014/main" id="{C802F238-F358-49D2-9BCD-2B33D050586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8956" t="15233" r="19766" b="20785"/>
          <a:stretch/>
        </p:blipFill>
        <p:spPr>
          <a:xfrm>
            <a:off x="5773406" y="2899110"/>
            <a:ext cx="226579" cy="219269"/>
          </a:xfrm>
          <a:prstGeom prst="rect">
            <a:avLst/>
          </a:prstGeom>
        </p:spPr>
      </p:pic>
    </p:spTree>
    <p:extLst>
      <p:ext uri="{BB962C8B-B14F-4D97-AF65-F5344CB8AC3E}">
        <p14:creationId xmlns:p14="http://schemas.microsoft.com/office/powerpoint/2010/main" val="3785305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55544" y="401170"/>
            <a:ext cx="5178225" cy="498598"/>
          </a:xfrm>
        </p:spPr>
        <p:txBody>
          <a:bodyPr/>
          <a:lstStyle/>
          <a:p>
            <a:r>
              <a:rPr lang="de-DE" sz="3600"/>
              <a:t>Default Environment</a:t>
            </a:r>
            <a:endParaRPr lang="en-US" sz="36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866" y="974"/>
            <a:ext cx="9721075" cy="1366649"/>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587522" y="565813"/>
            <a:ext cx="11016957" cy="402674"/>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540">
              <a:lnSpc>
                <a:spcPts val="3075"/>
              </a:lnSpc>
            </a:pPr>
            <a:r>
              <a:rPr lang="en-US" sz="3600" spc="-51" dirty="0">
                <a:solidFill>
                  <a:srgbClr val="FFFFFF"/>
                </a:solidFill>
                <a:latin typeface="Segoe UI Semibold"/>
              </a:rPr>
              <a:t>Microsoft Teams Environments</a:t>
            </a:r>
          </a:p>
        </p:txBody>
      </p:sp>
      <p:sp>
        <p:nvSpPr>
          <p:cNvPr id="5" name="TextBox 4">
            <a:extLst>
              <a:ext uri="{FF2B5EF4-FFF2-40B4-BE49-F238E27FC236}">
                <a16:creationId xmlns:a16="http://schemas.microsoft.com/office/drawing/2014/main" id="{0D9F1225-E2DE-4F3A-840A-92AF724CA99E}"/>
              </a:ext>
            </a:extLst>
          </p:cNvPr>
          <p:cNvSpPr txBox="1"/>
          <p:nvPr/>
        </p:nvSpPr>
        <p:spPr>
          <a:xfrm>
            <a:off x="192093" y="1608645"/>
            <a:ext cx="5508912" cy="1910059"/>
          </a:xfrm>
          <a:prstGeom prst="rect">
            <a:avLst/>
          </a:prstGeom>
          <a:noFill/>
        </p:spPr>
        <p:txBody>
          <a:bodyPr wrap="square" lIns="179259" tIns="143407" rIns="179259" bIns="143407" rtlCol="0">
            <a:spAutoFit/>
          </a:bodyPr>
          <a:lstStyle/>
          <a:p>
            <a:pPr defTabSz="914168">
              <a:lnSpc>
                <a:spcPct val="90000"/>
              </a:lnSpc>
              <a:spcAft>
                <a:spcPts val="588"/>
              </a:spcAft>
            </a:pPr>
            <a:r>
              <a:rPr lang="en-US" sz="1765" dirty="0">
                <a:solidFill>
                  <a:srgbClr val="282828"/>
                </a:solidFill>
                <a:latin typeface="Segoe UI"/>
              </a:rPr>
              <a:t>In Power Platform Admin Center, select Resources &gt; Capacity &gt; </a:t>
            </a:r>
            <a:r>
              <a:rPr lang="en-US" sz="1765" u="sng" dirty="0">
                <a:solidFill>
                  <a:srgbClr val="282828"/>
                </a:solidFill>
                <a:latin typeface="Segoe UI"/>
              </a:rPr>
              <a:t>Microsoft Teams</a:t>
            </a:r>
          </a:p>
          <a:p>
            <a:pPr defTabSz="914168">
              <a:lnSpc>
                <a:spcPct val="90000"/>
              </a:lnSpc>
              <a:spcAft>
                <a:spcPts val="588"/>
              </a:spcAft>
            </a:pPr>
            <a:r>
              <a:rPr lang="en-US" sz="1765" dirty="0">
                <a:solidFill>
                  <a:srgbClr val="282828"/>
                </a:solidFill>
                <a:latin typeface="Segoe UI"/>
              </a:rPr>
              <a:t>Provides information about database capacity of Microsoft Teams environments</a:t>
            </a:r>
          </a:p>
          <a:p>
            <a:pPr defTabSz="914168">
              <a:lnSpc>
                <a:spcPct val="90000"/>
              </a:lnSpc>
              <a:spcAft>
                <a:spcPts val="588"/>
              </a:spcAft>
            </a:pPr>
            <a:r>
              <a:rPr lang="en-US" sz="1765" dirty="0">
                <a:solidFill>
                  <a:srgbClr val="282828"/>
                </a:solidFill>
                <a:latin typeface="Segoe UI"/>
              </a:rPr>
              <a:t>as the Summary tab, but with an environment-level view</a:t>
            </a:r>
          </a:p>
        </p:txBody>
      </p:sp>
      <p:sp>
        <p:nvSpPr>
          <p:cNvPr id="16" name="TextBox 15">
            <a:extLst>
              <a:ext uri="{FF2B5EF4-FFF2-40B4-BE49-F238E27FC236}">
                <a16:creationId xmlns:a16="http://schemas.microsoft.com/office/drawing/2014/main" id="{007C58A2-4ED7-487C-BF5F-6709EEF3DC54}"/>
              </a:ext>
            </a:extLst>
          </p:cNvPr>
          <p:cNvSpPr txBox="1"/>
          <p:nvPr/>
        </p:nvSpPr>
        <p:spPr>
          <a:xfrm>
            <a:off x="9805832" y="1286464"/>
            <a:ext cx="1606958" cy="271549"/>
          </a:xfrm>
          <a:prstGeom prst="rect">
            <a:avLst/>
          </a:prstGeom>
          <a:noFill/>
        </p:spPr>
        <p:txBody>
          <a:bodyPr wrap="square" lIns="0" tIns="0" rIns="0" bIns="0" rtlCol="0">
            <a:spAutoFit/>
          </a:bodyPr>
          <a:lstStyle/>
          <a:p>
            <a:pPr algn="ctr" defTabSz="896354">
              <a:lnSpc>
                <a:spcPct val="90000"/>
              </a:lnSpc>
              <a:spcAft>
                <a:spcPts val="576"/>
              </a:spcAft>
              <a:defRPr/>
            </a:pPr>
            <a:r>
              <a:rPr lang="en-US" sz="1961" dirty="0">
                <a:solidFill>
                  <a:srgbClr val="FFFFFF"/>
                </a:solidFill>
                <a:latin typeface="Segoe UI Semibold"/>
              </a:rPr>
              <a:t>Dataverse</a:t>
            </a:r>
          </a:p>
        </p:txBody>
      </p:sp>
      <p:pic>
        <p:nvPicPr>
          <p:cNvPr id="3" name="Picture 2">
            <a:extLst>
              <a:ext uri="{FF2B5EF4-FFF2-40B4-BE49-F238E27FC236}">
                <a16:creationId xmlns:a16="http://schemas.microsoft.com/office/drawing/2014/main" id="{EC20149F-843C-443F-ACD1-35876F93A9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34258" y="1787965"/>
            <a:ext cx="6457742" cy="3651781"/>
          </a:xfrm>
          <a:prstGeom prst="rect">
            <a:avLst/>
          </a:prstGeom>
        </p:spPr>
      </p:pic>
    </p:spTree>
    <p:extLst>
      <p:ext uri="{BB962C8B-B14F-4D97-AF65-F5344CB8AC3E}">
        <p14:creationId xmlns:p14="http://schemas.microsoft.com/office/powerpoint/2010/main" val="12647786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6792686" y="2322921"/>
            <a:ext cx="5196114" cy="453507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6995886" y="2322921"/>
            <a:ext cx="5196114" cy="453507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10325100" y="2589622"/>
            <a:ext cx="1866900" cy="1629398"/>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10327934" y="0"/>
            <a:ext cx="1864066" cy="120512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DE4E3065-8F04-4B6B-9969-B9DA961BE6FB}"/>
              </a:ext>
            </a:extLst>
          </p:cNvPr>
          <p:cNvSpPr txBox="1">
            <a:spLocks/>
          </p:cNvSpPr>
          <p:nvPr/>
        </p:nvSpPr>
        <p:spPr>
          <a:xfrm>
            <a:off x="466725" y="476250"/>
            <a:ext cx="11725275" cy="79375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sz="3200" dirty="0">
                <a:solidFill>
                  <a:srgbClr val="3C3C41"/>
                </a:solidFill>
                <a:latin typeface="Segoe UI Semibold"/>
              </a:rPr>
              <a:t>Capacity add-on assignments per environment</a:t>
            </a:r>
            <a:endPar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endParaRPr>
          </a:p>
        </p:txBody>
      </p:sp>
      <p:grpSp>
        <p:nvGrpSpPr>
          <p:cNvPr id="6" name="Group 5">
            <a:extLst>
              <a:ext uri="{FF2B5EF4-FFF2-40B4-BE49-F238E27FC236}">
                <a16:creationId xmlns:a16="http://schemas.microsoft.com/office/drawing/2014/main" id="{844FB890-609C-44B2-A91B-4E7F1F0082AE}"/>
              </a:ext>
            </a:extLst>
          </p:cNvPr>
          <p:cNvGrpSpPr/>
          <p:nvPr/>
        </p:nvGrpSpPr>
        <p:grpSpPr>
          <a:xfrm>
            <a:off x="466042" y="1625148"/>
            <a:ext cx="7806448" cy="4756602"/>
            <a:chOff x="466042" y="1625148"/>
            <a:chExt cx="7806448" cy="4756602"/>
          </a:xfrm>
        </p:grpSpPr>
        <p:grpSp>
          <p:nvGrpSpPr>
            <p:cNvPr id="2" name="Group 1">
              <a:extLst>
                <a:ext uri="{FF2B5EF4-FFF2-40B4-BE49-F238E27FC236}">
                  <a16:creationId xmlns:a16="http://schemas.microsoft.com/office/drawing/2014/main" id="{BF5EE666-46A9-493B-9169-A9900D27FDA4}"/>
                </a:ext>
              </a:extLst>
            </p:cNvPr>
            <p:cNvGrpSpPr/>
            <p:nvPr/>
          </p:nvGrpSpPr>
          <p:grpSpPr>
            <a:xfrm>
              <a:off x="466042" y="1625148"/>
              <a:ext cx="7806448" cy="4756602"/>
              <a:chOff x="466042" y="1625148"/>
              <a:chExt cx="7806448" cy="4756602"/>
            </a:xfrm>
          </p:grpSpPr>
          <p:pic>
            <p:nvPicPr>
              <p:cNvPr id="23" name="Picture 22" descr="A close up of a screen&#10;&#10;Description automatically generated">
                <a:extLst>
                  <a:ext uri="{FF2B5EF4-FFF2-40B4-BE49-F238E27FC236}">
                    <a16:creationId xmlns:a16="http://schemas.microsoft.com/office/drawing/2014/main" id="{02B3E3CF-963A-4A28-8B54-49EDE535C72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042" y="1625148"/>
                <a:ext cx="7806448" cy="4756602"/>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pic>
            <p:nvPicPr>
              <p:cNvPr id="5" name="Picture 4">
                <a:extLst>
                  <a:ext uri="{FF2B5EF4-FFF2-40B4-BE49-F238E27FC236}">
                    <a16:creationId xmlns:a16="http://schemas.microsoft.com/office/drawing/2014/main" id="{23506506-8DD4-492B-9428-BEB6121F7D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5766" y="1999127"/>
                <a:ext cx="7102140" cy="4016191"/>
              </a:xfrm>
              <a:prstGeom prst="rect">
                <a:avLst/>
              </a:prstGeom>
            </p:spPr>
          </p:pic>
        </p:grpSp>
        <p:sp>
          <p:nvSpPr>
            <p:cNvPr id="3" name="TextBox 2">
              <a:extLst>
                <a:ext uri="{FF2B5EF4-FFF2-40B4-BE49-F238E27FC236}">
                  <a16:creationId xmlns:a16="http://schemas.microsoft.com/office/drawing/2014/main" id="{995193D5-53AD-495D-867A-71CC1560D193}"/>
                </a:ext>
              </a:extLst>
            </p:cNvPr>
            <p:cNvSpPr txBox="1"/>
            <p:nvPr/>
          </p:nvSpPr>
          <p:spPr>
            <a:xfrm>
              <a:off x="665079" y="5477846"/>
              <a:ext cx="458144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Capacity add-on assignments per environment</a:t>
              </a:r>
            </a:p>
          </p:txBody>
        </p:sp>
      </p:grpSp>
    </p:spTree>
    <p:extLst>
      <p:ext uri="{BB962C8B-B14F-4D97-AF65-F5344CB8AC3E}">
        <p14:creationId xmlns:p14="http://schemas.microsoft.com/office/powerpoint/2010/main" val="5167087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6792686" y="2322921"/>
            <a:ext cx="5196114" cy="453507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6995886" y="2322921"/>
            <a:ext cx="5196114" cy="453507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10325100" y="2589622"/>
            <a:ext cx="1866900" cy="1629398"/>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10327934" y="0"/>
            <a:ext cx="1864066" cy="120512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23" name="Picture 22" descr="A close up of a screen&#10;&#10;Description automatically generated">
            <a:extLst>
              <a:ext uri="{FF2B5EF4-FFF2-40B4-BE49-F238E27FC236}">
                <a16:creationId xmlns:a16="http://schemas.microsoft.com/office/drawing/2014/main" id="{02B3E3CF-963A-4A28-8B54-49EDE535C72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042" y="1625148"/>
            <a:ext cx="7806448" cy="4756602"/>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
        <p:nvSpPr>
          <p:cNvPr id="4" name="Title 1">
            <a:extLst>
              <a:ext uri="{FF2B5EF4-FFF2-40B4-BE49-F238E27FC236}">
                <a16:creationId xmlns:a16="http://schemas.microsoft.com/office/drawing/2014/main" id="{DE4E3065-8F04-4B6B-9969-B9DA961BE6FB}"/>
              </a:ext>
            </a:extLst>
          </p:cNvPr>
          <p:cNvSpPr txBox="1">
            <a:spLocks/>
          </p:cNvSpPr>
          <p:nvPr/>
        </p:nvSpPr>
        <p:spPr>
          <a:xfrm>
            <a:off x="466725" y="476250"/>
            <a:ext cx="11725275" cy="79375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sz="3200" dirty="0">
                <a:solidFill>
                  <a:srgbClr val="3C3C41"/>
                </a:solidFill>
                <a:latin typeface="Segoe UI Semibold"/>
              </a:rPr>
              <a:t>Trial environment</a:t>
            </a:r>
            <a:endPar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endParaRPr>
          </a:p>
        </p:txBody>
      </p:sp>
      <p:pic>
        <p:nvPicPr>
          <p:cNvPr id="7" name="Picture 6">
            <a:extLst>
              <a:ext uri="{FF2B5EF4-FFF2-40B4-BE49-F238E27FC236}">
                <a16:creationId xmlns:a16="http://schemas.microsoft.com/office/drawing/2014/main" id="{6053CDB3-9D00-406B-B2F8-C51F4A0B27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8894" y="2003632"/>
            <a:ext cx="7092138" cy="4002721"/>
          </a:xfrm>
          <a:prstGeom prst="rect">
            <a:avLst/>
          </a:prstGeom>
        </p:spPr>
      </p:pic>
      <p:sp>
        <p:nvSpPr>
          <p:cNvPr id="15" name="TextBox 14">
            <a:extLst>
              <a:ext uri="{FF2B5EF4-FFF2-40B4-BE49-F238E27FC236}">
                <a16:creationId xmlns:a16="http://schemas.microsoft.com/office/drawing/2014/main" id="{6CE5D5B9-3CDA-4602-B0FC-E56520A2AD14}"/>
              </a:ext>
            </a:extLst>
          </p:cNvPr>
          <p:cNvSpPr txBox="1"/>
          <p:nvPr/>
        </p:nvSpPr>
        <p:spPr>
          <a:xfrm>
            <a:off x="466042" y="1205122"/>
            <a:ext cx="10910170" cy="369332"/>
          </a:xfrm>
          <a:prstGeom prst="rect">
            <a:avLst/>
          </a:prstGeom>
          <a:noFill/>
        </p:spPr>
        <p:txBody>
          <a:bodyPr wrap="square">
            <a:spAutoFit/>
          </a:bodyPr>
          <a:lstStyle/>
          <a:p>
            <a:r>
              <a:rPr lang="en-US" dirty="0">
                <a:solidFill>
                  <a:srgbClr val="3C3C41"/>
                </a:solidFill>
                <a:latin typeface="Segoe UI"/>
              </a:rPr>
              <a:t>Trial environments does not consume tenant level capacity unless converted to production environment</a:t>
            </a:r>
            <a:endParaRPr lang="LID4096" dirty="0"/>
          </a:p>
        </p:txBody>
      </p:sp>
    </p:spTree>
    <p:extLst>
      <p:ext uri="{BB962C8B-B14F-4D97-AF65-F5344CB8AC3E}">
        <p14:creationId xmlns:p14="http://schemas.microsoft.com/office/powerpoint/2010/main" val="23244988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519AA8F-50CE-43C2-90AD-D89375D18239}"/>
              </a:ext>
            </a:extLst>
          </p:cNvPr>
          <p:cNvSpPr/>
          <p:nvPr/>
        </p:nvSpPr>
        <p:spPr bwMode="auto">
          <a:xfrm>
            <a:off x="362775" y="0"/>
            <a:ext cx="6338452" cy="4599355"/>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Freeform: Shape 6">
            <a:extLst>
              <a:ext uri="{FF2B5EF4-FFF2-40B4-BE49-F238E27FC236}">
                <a16:creationId xmlns:a16="http://schemas.microsoft.com/office/drawing/2014/main" id="{7D3A7396-FC39-4A3D-AA9B-23BA568ACCD5}"/>
              </a:ext>
            </a:extLst>
          </p:cNvPr>
          <p:cNvSpPr/>
          <p:nvPr/>
        </p:nvSpPr>
        <p:spPr bwMode="auto">
          <a:xfrm>
            <a:off x="0" y="1"/>
            <a:ext cx="6338452" cy="4599355"/>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solidFill>
            <a:srgbClr val="EAEAEA"/>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 name="Title 5">
            <a:extLst>
              <a:ext uri="{FF2B5EF4-FFF2-40B4-BE49-F238E27FC236}">
                <a16:creationId xmlns:a16="http://schemas.microsoft.com/office/drawing/2014/main" id="{35B13C18-4D1B-40FA-9358-EF70FFFD9EDA}"/>
              </a:ext>
            </a:extLst>
          </p:cNvPr>
          <p:cNvSpPr>
            <a:spLocks noGrp="1"/>
          </p:cNvSpPr>
          <p:nvPr>
            <p:ph type="title"/>
          </p:nvPr>
        </p:nvSpPr>
        <p:spPr>
          <a:xfrm>
            <a:off x="371388" y="751024"/>
            <a:ext cx="4785016" cy="1107996"/>
          </a:xfrm>
        </p:spPr>
        <p:txBody>
          <a:bodyPr/>
          <a:lstStyle/>
          <a:p>
            <a:r>
              <a:rPr lang="en-IN" sz="3600" dirty="0"/>
              <a:t>Capacity enforcements</a:t>
            </a:r>
          </a:p>
        </p:txBody>
      </p:sp>
      <p:sp>
        <p:nvSpPr>
          <p:cNvPr id="22" name="TextBox 21">
            <a:extLst>
              <a:ext uri="{FF2B5EF4-FFF2-40B4-BE49-F238E27FC236}">
                <a16:creationId xmlns:a16="http://schemas.microsoft.com/office/drawing/2014/main" id="{D9FF577F-5BE9-4931-A643-CAD4043661FC}"/>
              </a:ext>
            </a:extLst>
          </p:cNvPr>
          <p:cNvSpPr txBox="1"/>
          <p:nvPr/>
        </p:nvSpPr>
        <p:spPr>
          <a:xfrm>
            <a:off x="5978648" y="4528459"/>
            <a:ext cx="2780724" cy="1270452"/>
          </a:xfrm>
          <a:prstGeom prst="rect">
            <a:avLst/>
          </a:prstGeom>
          <a:noFill/>
        </p:spPr>
        <p:txBody>
          <a:bodyPr wrap="square" lIns="0" tIns="0" rIns="0" bIns="0" anchor="t">
            <a:noAutofit/>
          </a:bodyPr>
          <a:lstStyle/>
          <a:p>
            <a:pPr marL="0" marR="0" lvl="1" indent="0" algn="ctr"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Creating a new environment, copy and restore are the three operations that are enforced today in an</a:t>
            </a:r>
            <a:br>
              <a:rPr kumimoji="0" lang="en-US" sz="1800" b="0" i="0" u="none" strike="noStrike" kern="1200" cap="none" spc="0" normalizeH="0" baseline="0" noProof="0" dirty="0">
                <a:ln>
                  <a:noFill/>
                </a:ln>
                <a:solidFill>
                  <a:srgbClr val="3C3C41"/>
                </a:solidFill>
                <a:effectLst/>
                <a:uLnTx/>
                <a:uFillTx/>
                <a:latin typeface="Segoe UI"/>
                <a:ea typeface="+mn-ea"/>
                <a:cs typeface="+mn-cs"/>
              </a:rPr>
            </a:br>
            <a:r>
              <a:rPr kumimoji="0" lang="en-US" sz="1800" b="0" i="0" u="none" strike="noStrike" kern="1200" cap="none" spc="0" normalizeH="0" baseline="0" noProof="0" dirty="0">
                <a:ln>
                  <a:noFill/>
                </a:ln>
                <a:solidFill>
                  <a:srgbClr val="3C3C41"/>
                </a:solidFill>
                <a:effectLst/>
                <a:uLnTx/>
                <a:uFillTx/>
                <a:latin typeface="Segoe UI"/>
                <a:ea typeface="+mn-ea"/>
                <a:cs typeface="+mn-cs"/>
              </a:rPr>
              <a:t>event of capacity overuse</a:t>
            </a:r>
          </a:p>
        </p:txBody>
      </p:sp>
      <p:sp>
        <p:nvSpPr>
          <p:cNvPr id="23" name="TextBox 22">
            <a:extLst>
              <a:ext uri="{FF2B5EF4-FFF2-40B4-BE49-F238E27FC236}">
                <a16:creationId xmlns:a16="http://schemas.microsoft.com/office/drawing/2014/main" id="{35118134-7E4E-4B59-AE61-9A0BA8748900}"/>
              </a:ext>
            </a:extLst>
          </p:cNvPr>
          <p:cNvSpPr txBox="1"/>
          <p:nvPr/>
        </p:nvSpPr>
        <p:spPr>
          <a:xfrm>
            <a:off x="3010476" y="4528459"/>
            <a:ext cx="2780724" cy="1270452"/>
          </a:xfrm>
          <a:prstGeom prst="rect">
            <a:avLst/>
          </a:prstGeom>
          <a:noFill/>
        </p:spPr>
        <p:txBody>
          <a:bodyPr wrap="square" lIns="0" tIns="0" rIns="0" bIns="0" anchor="t">
            <a:noAutofit/>
          </a:bodyPr>
          <a:lstStyle/>
          <a:p>
            <a:pPr marL="0" marR="0" lvl="1" indent="0" algn="ctr"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Tenant overall capacity</a:t>
            </a:r>
            <a:br>
              <a:rPr kumimoji="0" lang="en-US" sz="1800" b="0" i="0" u="none" strike="noStrike" kern="1200" cap="none" spc="0" normalizeH="0" baseline="0" noProof="0">
                <a:ln>
                  <a:noFill/>
                </a:ln>
                <a:solidFill>
                  <a:srgbClr val="3C3C41"/>
                </a:solidFill>
                <a:effectLst/>
                <a:uLnTx/>
                <a:uFillTx/>
                <a:latin typeface="Segoe UI"/>
                <a:ea typeface="+mn-ea"/>
                <a:cs typeface="+mn-cs"/>
              </a:rPr>
            </a:br>
            <a:r>
              <a:rPr kumimoji="0" lang="en-US" sz="1800" b="0" i="0" u="none" strike="noStrike" kern="1200" cap="none" spc="0" normalizeH="0" baseline="0" noProof="0">
                <a:ln>
                  <a:noFill/>
                </a:ln>
                <a:solidFill>
                  <a:srgbClr val="3C3C41"/>
                </a:solidFill>
                <a:effectLst/>
                <a:uLnTx/>
                <a:uFillTx/>
                <a:latin typeface="Segoe UI"/>
                <a:ea typeface="+mn-ea"/>
                <a:cs typeface="+mn-cs"/>
              </a:rPr>
              <a:t>need to be with-in the entitled limits. The</a:t>
            </a:r>
            <a:br>
              <a:rPr kumimoji="0" lang="en-US" sz="1800" b="0" i="0" u="none" strike="noStrike" kern="1200" cap="none" spc="0" normalizeH="0" baseline="0" noProof="0">
                <a:ln>
                  <a:noFill/>
                </a:ln>
                <a:solidFill>
                  <a:srgbClr val="3C3C41"/>
                </a:solidFill>
                <a:effectLst/>
                <a:uLnTx/>
                <a:uFillTx/>
                <a:latin typeface="Segoe UI"/>
                <a:ea typeface="+mn-ea"/>
                <a:cs typeface="+mn-cs"/>
              </a:rPr>
            </a:br>
            <a:r>
              <a:rPr kumimoji="0" lang="en-US" sz="1800" b="0" i="0" u="none" strike="noStrike" kern="1200" cap="none" spc="0" normalizeH="0" baseline="0" noProof="0">
                <a:ln>
                  <a:noFill/>
                </a:ln>
                <a:solidFill>
                  <a:srgbClr val="3C3C41"/>
                </a:solidFill>
                <a:effectLst/>
                <a:uLnTx/>
                <a:uFillTx/>
                <a:latin typeface="Segoe UI"/>
                <a:ea typeface="+mn-ea"/>
                <a:cs typeface="+mn-cs"/>
              </a:rPr>
              <a:t>PPAC experience will</a:t>
            </a:r>
            <a:br>
              <a:rPr kumimoji="0" lang="en-US" sz="1800" b="0" i="0" u="none" strike="noStrike" kern="1200" cap="none" spc="0" normalizeH="0" baseline="0" noProof="0">
                <a:ln>
                  <a:noFill/>
                </a:ln>
                <a:solidFill>
                  <a:srgbClr val="3C3C41"/>
                </a:solidFill>
                <a:effectLst/>
                <a:uLnTx/>
                <a:uFillTx/>
                <a:latin typeface="Segoe UI"/>
                <a:ea typeface="+mn-ea"/>
                <a:cs typeface="+mn-cs"/>
              </a:rPr>
            </a:br>
            <a:r>
              <a:rPr kumimoji="0" lang="en-US" sz="1800" b="0" i="0" u="none" strike="noStrike" kern="1200" cap="none" spc="0" normalizeH="0" baseline="0" noProof="0">
                <a:ln>
                  <a:noFill/>
                </a:ln>
                <a:solidFill>
                  <a:srgbClr val="3C3C41"/>
                </a:solidFill>
                <a:effectLst/>
                <a:uLnTx/>
                <a:uFillTx/>
                <a:latin typeface="Segoe UI"/>
                <a:ea typeface="+mn-ea"/>
                <a:cs typeface="+mn-cs"/>
              </a:rPr>
              <a:t>call out if that is not</a:t>
            </a:r>
            <a:br>
              <a:rPr kumimoji="0" lang="en-US" sz="1800" b="0" i="0" u="none" strike="noStrike" kern="1200" cap="none" spc="0" normalizeH="0" baseline="0" noProof="0">
                <a:ln>
                  <a:noFill/>
                </a:ln>
                <a:solidFill>
                  <a:srgbClr val="3C3C41"/>
                </a:solidFill>
                <a:effectLst/>
                <a:uLnTx/>
                <a:uFillTx/>
                <a:latin typeface="Segoe UI"/>
                <a:ea typeface="+mn-ea"/>
                <a:cs typeface="+mn-cs"/>
              </a:rPr>
            </a:br>
            <a:r>
              <a:rPr kumimoji="0" lang="en-US" sz="1800" b="0" i="0" u="none" strike="noStrike" kern="1200" cap="none" spc="0" normalizeH="0" baseline="0" noProof="0">
                <a:ln>
                  <a:noFill/>
                </a:ln>
                <a:solidFill>
                  <a:srgbClr val="3C3C41"/>
                </a:solidFill>
                <a:effectLst/>
                <a:uLnTx/>
                <a:uFillTx/>
                <a:latin typeface="Segoe UI"/>
                <a:ea typeface="+mn-ea"/>
                <a:cs typeface="+mn-cs"/>
              </a:rPr>
              <a:t>the case</a:t>
            </a:r>
          </a:p>
        </p:txBody>
      </p:sp>
      <p:sp>
        <p:nvSpPr>
          <p:cNvPr id="24" name="TextBox 23">
            <a:extLst>
              <a:ext uri="{FF2B5EF4-FFF2-40B4-BE49-F238E27FC236}">
                <a16:creationId xmlns:a16="http://schemas.microsoft.com/office/drawing/2014/main" id="{1CAFBA50-F2F2-4316-BB43-72E0A16CADC5}"/>
              </a:ext>
            </a:extLst>
          </p:cNvPr>
          <p:cNvSpPr txBox="1"/>
          <p:nvPr/>
        </p:nvSpPr>
        <p:spPr>
          <a:xfrm>
            <a:off x="8946819" y="4528459"/>
            <a:ext cx="2780724" cy="1270452"/>
          </a:xfrm>
          <a:prstGeom prst="rect">
            <a:avLst/>
          </a:prstGeom>
          <a:noFill/>
        </p:spPr>
        <p:txBody>
          <a:bodyPr wrap="square" lIns="0" tIns="0" rIns="0" bIns="0" anchor="t">
            <a:noAutofit/>
          </a:bodyPr>
          <a:lstStyle/>
          <a:p>
            <a:pPr marL="0" marR="0" lvl="1" indent="0" algn="ctr" defTabSz="914367" rtl="0" eaLnBrk="1" fontAlgn="auto" latinLnBrk="0" hangingPunct="1">
              <a:lnSpc>
                <a:spcPct val="90000"/>
              </a:lnSpc>
              <a:spcBef>
                <a:spcPts val="0"/>
              </a:spcBef>
              <a:spcAft>
                <a:spcPts val="588"/>
              </a:spcAft>
              <a:buClrTx/>
              <a:buSzTx/>
              <a:buFontTx/>
              <a:buNone/>
              <a:tabLst/>
              <a:defRPr/>
            </a:pPr>
            <a:r>
              <a:rPr lang="en-US" dirty="0">
                <a:solidFill>
                  <a:srgbClr val="3C3C41"/>
                </a:solidFill>
                <a:latin typeface="Segoe UI"/>
              </a:rPr>
              <a:t>M</a:t>
            </a:r>
            <a:r>
              <a:rPr kumimoji="0" lang="en-US" sz="1800" b="0" i="0" u="none" strike="noStrike" kern="1200" cap="none" spc="0" normalizeH="0" baseline="0" noProof="0" dirty="0">
                <a:ln>
                  <a:noFill/>
                </a:ln>
                <a:solidFill>
                  <a:srgbClr val="3C3C41"/>
                </a:solidFill>
                <a:effectLst/>
                <a:uLnTx/>
                <a:uFillTx/>
                <a:latin typeface="Segoe UI"/>
                <a:ea typeface="+mn-ea"/>
                <a:cs typeface="+mn-cs"/>
              </a:rPr>
              <a:t>in 1GB of available DB capacity is required</a:t>
            </a:r>
            <a:br>
              <a:rPr kumimoji="0" lang="en-US" sz="1800" b="0" i="0" u="none" strike="noStrike" kern="1200" cap="none" spc="0" normalizeH="0" baseline="0" noProof="0" dirty="0">
                <a:ln>
                  <a:noFill/>
                </a:ln>
                <a:solidFill>
                  <a:srgbClr val="3C3C41"/>
                </a:solidFill>
                <a:effectLst/>
                <a:uLnTx/>
                <a:uFillTx/>
                <a:latin typeface="Segoe UI"/>
                <a:ea typeface="+mn-ea"/>
                <a:cs typeface="+mn-cs"/>
              </a:rPr>
            </a:br>
            <a:r>
              <a:rPr kumimoji="0" lang="en-US" sz="1800" b="0" i="0" u="none" strike="noStrike" kern="1200" cap="none" spc="0" normalizeH="0" baseline="0" noProof="0" dirty="0">
                <a:ln>
                  <a:noFill/>
                </a:ln>
                <a:solidFill>
                  <a:srgbClr val="3C3C41"/>
                </a:solidFill>
                <a:effectLst/>
                <a:uLnTx/>
                <a:uFillTx/>
                <a:latin typeface="Segoe UI"/>
                <a:ea typeface="+mn-ea"/>
                <a:cs typeface="+mn-cs"/>
              </a:rPr>
              <a:t>for creating a new environment</a:t>
            </a:r>
          </a:p>
        </p:txBody>
      </p:sp>
      <p:sp>
        <p:nvSpPr>
          <p:cNvPr id="29" name="Freeform: Shape 28">
            <a:extLst>
              <a:ext uri="{FF2B5EF4-FFF2-40B4-BE49-F238E27FC236}">
                <a16:creationId xmlns:a16="http://schemas.microsoft.com/office/drawing/2014/main" id="{1AF62ACC-B857-4DD9-BEF6-B53DB92BD5EB}"/>
              </a:ext>
            </a:extLst>
          </p:cNvPr>
          <p:cNvSpPr/>
          <p:nvPr/>
        </p:nvSpPr>
        <p:spPr bwMode="auto">
          <a:xfrm>
            <a:off x="3925676" y="1567542"/>
            <a:ext cx="8266324" cy="1208010"/>
          </a:xfrm>
          <a:custGeom>
            <a:avLst/>
            <a:gdLst>
              <a:gd name="connsiteX0" fmla="*/ 1208010 w 8266324"/>
              <a:gd name="connsiteY0" fmla="*/ 0 h 1208010"/>
              <a:gd name="connsiteX1" fmla="*/ 8266324 w 8266324"/>
              <a:gd name="connsiteY1" fmla="*/ 0 h 1208010"/>
              <a:gd name="connsiteX2" fmla="*/ 8266324 w 8266324"/>
              <a:gd name="connsiteY2" fmla="*/ 1208010 h 1208010"/>
              <a:gd name="connsiteX3" fmla="*/ 0 w 8266324"/>
              <a:gd name="connsiteY3" fmla="*/ 1208010 h 1208010"/>
            </a:gdLst>
            <a:ahLst/>
            <a:cxnLst>
              <a:cxn ang="0">
                <a:pos x="connsiteX0" y="connsiteY0"/>
              </a:cxn>
              <a:cxn ang="0">
                <a:pos x="connsiteX1" y="connsiteY1"/>
              </a:cxn>
              <a:cxn ang="0">
                <a:pos x="connsiteX2" y="connsiteY2"/>
              </a:cxn>
              <a:cxn ang="0">
                <a:pos x="connsiteX3" y="connsiteY3"/>
              </a:cxn>
            </a:cxnLst>
            <a:rect l="l" t="t" r="r" b="b"/>
            <a:pathLst>
              <a:path w="8266324" h="1208010">
                <a:moveTo>
                  <a:pt x="1208010" y="0"/>
                </a:moveTo>
                <a:lnTo>
                  <a:pt x="8266324" y="0"/>
                </a:lnTo>
                <a:lnTo>
                  <a:pt x="8266324" y="1208010"/>
                </a:lnTo>
                <a:lnTo>
                  <a:pt x="0" y="1208010"/>
                </a:lnTo>
                <a:close/>
              </a:path>
            </a:pathLst>
          </a:custGeom>
          <a:solidFill>
            <a:schemeClr val="bg1">
              <a:lumMod val="95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Following storage capacity enforcements apply today</a:t>
            </a:r>
          </a:p>
        </p:txBody>
      </p:sp>
      <p:grpSp>
        <p:nvGrpSpPr>
          <p:cNvPr id="30" name="Group 29">
            <a:extLst>
              <a:ext uri="{FF2B5EF4-FFF2-40B4-BE49-F238E27FC236}">
                <a16:creationId xmlns:a16="http://schemas.microsoft.com/office/drawing/2014/main" id="{47981F4F-8A01-4D54-93BD-956FAB5BE2E5}"/>
              </a:ext>
            </a:extLst>
          </p:cNvPr>
          <p:cNvGrpSpPr/>
          <p:nvPr/>
        </p:nvGrpSpPr>
        <p:grpSpPr>
          <a:xfrm>
            <a:off x="-1454449" y="5523381"/>
            <a:ext cx="2034237" cy="2034237"/>
            <a:chOff x="10383415" y="5251919"/>
            <a:chExt cx="2034237" cy="2034237"/>
          </a:xfrm>
        </p:grpSpPr>
        <p:sp>
          <p:nvSpPr>
            <p:cNvPr id="31" name="Diamond 30">
              <a:extLst>
                <a:ext uri="{FF2B5EF4-FFF2-40B4-BE49-F238E27FC236}">
                  <a16:creationId xmlns:a16="http://schemas.microsoft.com/office/drawing/2014/main" id="{99064F79-19D7-43C2-998F-865BE0D1A61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2" name="Diamond 31">
              <a:extLst>
                <a:ext uri="{FF2B5EF4-FFF2-40B4-BE49-F238E27FC236}">
                  <a16:creationId xmlns:a16="http://schemas.microsoft.com/office/drawing/2014/main" id="{1460985E-DF43-4A4A-B143-FBDB6B822BD6}"/>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34" name="Diamond 164">
            <a:extLst>
              <a:ext uri="{FF2B5EF4-FFF2-40B4-BE49-F238E27FC236}">
                <a16:creationId xmlns:a16="http://schemas.microsoft.com/office/drawing/2014/main" id="{CBB30583-3198-4D02-8B89-3C5F4A6714FD}"/>
              </a:ext>
            </a:extLst>
          </p:cNvPr>
          <p:cNvSpPr/>
          <p:nvPr/>
        </p:nvSpPr>
        <p:spPr bwMode="auto">
          <a:xfrm rot="10800000" flipH="1" flipV="1">
            <a:off x="11002122" y="0"/>
            <a:ext cx="1189878" cy="769258"/>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C67EE176-B8CA-4EC1-B30E-28D5B2673137}"/>
              </a:ext>
            </a:extLst>
          </p:cNvPr>
          <p:cNvGrpSpPr/>
          <p:nvPr/>
        </p:nvGrpSpPr>
        <p:grpSpPr>
          <a:xfrm>
            <a:off x="3953905" y="3372073"/>
            <a:ext cx="893866" cy="893866"/>
            <a:chOff x="3953905" y="3372073"/>
            <a:chExt cx="893866" cy="893866"/>
          </a:xfrm>
        </p:grpSpPr>
        <p:grpSp>
          <p:nvGrpSpPr>
            <p:cNvPr id="35" name="Group 34">
              <a:extLst>
                <a:ext uri="{FF2B5EF4-FFF2-40B4-BE49-F238E27FC236}">
                  <a16:creationId xmlns:a16="http://schemas.microsoft.com/office/drawing/2014/main" id="{659C37E3-DB42-4622-B2C4-A976D68FD9D6}"/>
                </a:ext>
              </a:extLst>
            </p:cNvPr>
            <p:cNvGrpSpPr/>
            <p:nvPr/>
          </p:nvGrpSpPr>
          <p:grpSpPr>
            <a:xfrm>
              <a:off x="3953905" y="3372073"/>
              <a:ext cx="893866" cy="893866"/>
              <a:chOff x="3953905" y="3276823"/>
              <a:chExt cx="893866" cy="893866"/>
            </a:xfrm>
          </p:grpSpPr>
          <p:sp>
            <p:nvSpPr>
              <p:cNvPr id="9" name="Diamond 8">
                <a:extLst>
                  <a:ext uri="{FF2B5EF4-FFF2-40B4-BE49-F238E27FC236}">
                    <a16:creationId xmlns:a16="http://schemas.microsoft.com/office/drawing/2014/main" id="{9E3C8DB1-CA06-49AE-B10E-19ED5761265C}"/>
                  </a:ext>
                </a:extLst>
              </p:cNvPr>
              <p:cNvSpPr/>
              <p:nvPr/>
            </p:nvSpPr>
            <p:spPr bwMode="auto">
              <a:xfrm>
                <a:off x="3953905"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Diamond 9">
                <a:extLst>
                  <a:ext uri="{FF2B5EF4-FFF2-40B4-BE49-F238E27FC236}">
                    <a16:creationId xmlns:a16="http://schemas.microsoft.com/office/drawing/2014/main" id="{BF1AB72A-5F51-4591-AD20-2AF00F27E959}"/>
                  </a:ext>
                </a:extLst>
              </p:cNvPr>
              <p:cNvSpPr/>
              <p:nvPr/>
            </p:nvSpPr>
            <p:spPr bwMode="auto">
              <a:xfrm>
                <a:off x="4016630"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A472C8B6-DD59-4F4F-8BC5-924A2828CCF1}"/>
                </a:ext>
              </a:extLst>
            </p:cNvPr>
            <p:cNvGrpSpPr/>
            <p:nvPr/>
          </p:nvGrpSpPr>
          <p:grpSpPr>
            <a:xfrm>
              <a:off x="4267733" y="3657600"/>
              <a:ext cx="266210" cy="322812"/>
              <a:chOff x="3640388" y="3763527"/>
              <a:chExt cx="374409" cy="454018"/>
            </a:xfrm>
          </p:grpSpPr>
          <p:sp>
            <p:nvSpPr>
              <p:cNvPr id="39" name="Freeform: Shape 38">
                <a:extLst>
                  <a:ext uri="{FF2B5EF4-FFF2-40B4-BE49-F238E27FC236}">
                    <a16:creationId xmlns:a16="http://schemas.microsoft.com/office/drawing/2014/main" id="{D5719B76-D752-462F-B4BF-5B98691417A8}"/>
                  </a:ext>
                </a:extLst>
              </p:cNvPr>
              <p:cNvSpPr/>
              <p:nvPr/>
            </p:nvSpPr>
            <p:spPr>
              <a:xfrm>
                <a:off x="3640388" y="3763527"/>
                <a:ext cx="374409" cy="454018"/>
              </a:xfrm>
              <a:custGeom>
                <a:avLst/>
                <a:gdLst>
                  <a:gd name="connsiteX0" fmla="*/ 386535 w 392060"/>
                  <a:gd name="connsiteY0" fmla="*/ 258329 h 475423"/>
                  <a:gd name="connsiteX1" fmla="*/ 346454 w 392060"/>
                  <a:gd name="connsiteY1" fmla="*/ 187967 h 475423"/>
                  <a:gd name="connsiteX2" fmla="*/ 346454 w 392060"/>
                  <a:gd name="connsiteY2" fmla="*/ 184992 h 475423"/>
                  <a:gd name="connsiteX3" fmla="*/ 261739 w 392060"/>
                  <a:gd name="connsiteY3" fmla="*/ 24723 h 475423"/>
                  <a:gd name="connsiteX4" fmla="*/ 84901 w 392060"/>
                  <a:gd name="connsiteY4" fmla="*/ 24723 h 475423"/>
                  <a:gd name="connsiteX5" fmla="*/ 187 w 392060"/>
                  <a:gd name="connsiteY5" fmla="*/ 184933 h 475423"/>
                  <a:gd name="connsiteX6" fmla="*/ 68565 w 392060"/>
                  <a:gd name="connsiteY6" fmla="*/ 327174 h 475423"/>
                  <a:gd name="connsiteX7" fmla="*/ 68565 w 392060"/>
                  <a:gd name="connsiteY7" fmla="*/ 475424 h 475423"/>
                  <a:gd name="connsiteX8" fmla="*/ 249896 w 392060"/>
                  <a:gd name="connsiteY8" fmla="*/ 475424 h 475423"/>
                  <a:gd name="connsiteX9" fmla="*/ 249896 w 392060"/>
                  <a:gd name="connsiteY9" fmla="*/ 405062 h 475423"/>
                  <a:gd name="connsiteX10" fmla="*/ 278134 w 392060"/>
                  <a:gd name="connsiteY10" fmla="*/ 405062 h 475423"/>
                  <a:gd name="connsiteX11" fmla="*/ 327200 w 392060"/>
                  <a:gd name="connsiteY11" fmla="*/ 384117 h 475423"/>
                  <a:gd name="connsiteX12" fmla="*/ 346512 w 392060"/>
                  <a:gd name="connsiteY12" fmla="*/ 334700 h 475423"/>
                  <a:gd name="connsiteX13" fmla="*/ 346512 w 392060"/>
                  <a:gd name="connsiteY13" fmla="*/ 298761 h 475423"/>
                  <a:gd name="connsiteX14" fmla="*/ 371774 w 392060"/>
                  <a:gd name="connsiteY14" fmla="*/ 298761 h 475423"/>
                  <a:gd name="connsiteX15" fmla="*/ 386535 w 392060"/>
                  <a:gd name="connsiteY15" fmla="*/ 258329 h 475423"/>
                  <a:gd name="connsiteX16" fmla="*/ 386535 w 392060"/>
                  <a:gd name="connsiteY16" fmla="*/ 258329 h 475423"/>
                  <a:gd name="connsiteX17" fmla="*/ 386535 w 392060"/>
                  <a:gd name="connsiteY17" fmla="*/ 258329 h 475423"/>
                  <a:gd name="connsiteX18" fmla="*/ 386535 w 392060"/>
                  <a:gd name="connsiteY18" fmla="*/ 258329 h 47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2060" h="475423">
                    <a:moveTo>
                      <a:pt x="386535" y="258329"/>
                    </a:moveTo>
                    <a:lnTo>
                      <a:pt x="346454" y="187967"/>
                    </a:lnTo>
                    <a:lnTo>
                      <a:pt x="346454" y="184992"/>
                    </a:lnTo>
                    <a:cubicBezTo>
                      <a:pt x="349371" y="119064"/>
                      <a:pt x="316699" y="57687"/>
                      <a:pt x="261739" y="24723"/>
                    </a:cubicBezTo>
                    <a:cubicBezTo>
                      <a:pt x="206780" y="-8241"/>
                      <a:pt x="139861" y="-8241"/>
                      <a:pt x="84901" y="24723"/>
                    </a:cubicBezTo>
                    <a:cubicBezTo>
                      <a:pt x="29884" y="57687"/>
                      <a:pt x="-2788" y="119064"/>
                      <a:pt x="187" y="184933"/>
                    </a:cubicBezTo>
                    <a:cubicBezTo>
                      <a:pt x="187" y="240359"/>
                      <a:pt x="25450" y="294268"/>
                      <a:pt x="68565" y="327174"/>
                    </a:cubicBezTo>
                    <a:lnTo>
                      <a:pt x="68565" y="475424"/>
                    </a:lnTo>
                    <a:lnTo>
                      <a:pt x="249896" y="475424"/>
                    </a:lnTo>
                    <a:lnTo>
                      <a:pt x="249896" y="405062"/>
                    </a:lnTo>
                    <a:lnTo>
                      <a:pt x="278134" y="405062"/>
                    </a:lnTo>
                    <a:cubicBezTo>
                      <a:pt x="295987" y="405062"/>
                      <a:pt x="313781" y="397594"/>
                      <a:pt x="327200" y="384117"/>
                    </a:cubicBezTo>
                    <a:cubicBezTo>
                      <a:pt x="340561" y="370639"/>
                      <a:pt x="346512" y="352670"/>
                      <a:pt x="346512" y="334700"/>
                    </a:cubicBezTo>
                    <a:lnTo>
                      <a:pt x="346512" y="298761"/>
                    </a:lnTo>
                    <a:lnTo>
                      <a:pt x="371774" y="298761"/>
                    </a:lnTo>
                    <a:cubicBezTo>
                      <a:pt x="386535" y="297244"/>
                      <a:pt x="399954" y="279274"/>
                      <a:pt x="386535" y="258329"/>
                    </a:cubicBezTo>
                    <a:lnTo>
                      <a:pt x="386535" y="258329"/>
                    </a:lnTo>
                    <a:lnTo>
                      <a:pt x="386535" y="258329"/>
                    </a:lnTo>
                    <a:lnTo>
                      <a:pt x="386535" y="258329"/>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948DF3E-27BA-40D5-B794-BDD06FD9F94F}"/>
                  </a:ext>
                </a:extLst>
              </p:cNvPr>
              <p:cNvSpPr/>
              <p:nvPr/>
            </p:nvSpPr>
            <p:spPr>
              <a:xfrm>
                <a:off x="3669094" y="3837003"/>
                <a:ext cx="158513" cy="47247"/>
              </a:xfrm>
              <a:custGeom>
                <a:avLst/>
                <a:gdLst>
                  <a:gd name="connsiteX0" fmla="*/ 0 w 165986"/>
                  <a:gd name="connsiteY0" fmla="*/ 0 h 49474"/>
                  <a:gd name="connsiteX1" fmla="*/ 49475 w 165986"/>
                  <a:gd name="connsiteY1" fmla="*/ 49475 h 49474"/>
                  <a:gd name="connsiteX2" fmla="*/ 165986 w 165986"/>
                  <a:gd name="connsiteY2" fmla="*/ 49475 h 49474"/>
                </a:gdLst>
                <a:ahLst/>
                <a:cxnLst>
                  <a:cxn ang="0">
                    <a:pos x="connsiteX0" y="connsiteY0"/>
                  </a:cxn>
                  <a:cxn ang="0">
                    <a:pos x="connsiteX1" y="connsiteY1"/>
                  </a:cxn>
                  <a:cxn ang="0">
                    <a:pos x="connsiteX2" y="connsiteY2"/>
                  </a:cxn>
                </a:cxnLst>
                <a:rect l="l" t="t" r="r" b="b"/>
                <a:pathLst>
                  <a:path w="165986" h="49474">
                    <a:moveTo>
                      <a:pt x="0" y="0"/>
                    </a:moveTo>
                    <a:lnTo>
                      <a:pt x="49475" y="49475"/>
                    </a:lnTo>
                    <a:lnTo>
                      <a:pt x="165986" y="49475"/>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898A7041-83EC-4F7B-A56C-45ACC2869405}"/>
                  </a:ext>
                </a:extLst>
              </p:cNvPr>
              <p:cNvSpPr/>
              <p:nvPr/>
            </p:nvSpPr>
            <p:spPr>
              <a:xfrm>
                <a:off x="3647142" y="3884251"/>
                <a:ext cx="129318" cy="43124"/>
              </a:xfrm>
              <a:custGeom>
                <a:avLst/>
                <a:gdLst>
                  <a:gd name="connsiteX0" fmla="*/ 0 w 135414"/>
                  <a:gd name="connsiteY0" fmla="*/ 0 h 45157"/>
                  <a:gd name="connsiteX1" fmla="*/ 45158 w 135414"/>
                  <a:gd name="connsiteY1" fmla="*/ 45158 h 45157"/>
                  <a:gd name="connsiteX2" fmla="*/ 135414 w 135414"/>
                  <a:gd name="connsiteY2" fmla="*/ 45158 h 45157"/>
                </a:gdLst>
                <a:ahLst/>
                <a:cxnLst>
                  <a:cxn ang="0">
                    <a:pos x="connsiteX0" y="connsiteY0"/>
                  </a:cxn>
                  <a:cxn ang="0">
                    <a:pos x="connsiteX1" y="connsiteY1"/>
                  </a:cxn>
                  <a:cxn ang="0">
                    <a:pos x="connsiteX2" y="connsiteY2"/>
                  </a:cxn>
                </a:cxnLst>
                <a:rect l="l" t="t" r="r" b="b"/>
                <a:pathLst>
                  <a:path w="135414" h="45157">
                    <a:moveTo>
                      <a:pt x="0" y="0"/>
                    </a:moveTo>
                    <a:lnTo>
                      <a:pt x="45158" y="45158"/>
                    </a:lnTo>
                    <a:lnTo>
                      <a:pt x="135414" y="4515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34C7CD9D-1D6D-4A62-B959-8CF4BCABB6F8}"/>
                  </a:ext>
                </a:extLst>
              </p:cNvPr>
              <p:cNvSpPr/>
              <p:nvPr/>
            </p:nvSpPr>
            <p:spPr>
              <a:xfrm>
                <a:off x="3827552" y="3867647"/>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D7B2247-AED3-4D0C-8973-D276F56541FA}"/>
                  </a:ext>
                </a:extLst>
              </p:cNvPr>
              <p:cNvSpPr/>
              <p:nvPr/>
            </p:nvSpPr>
            <p:spPr>
              <a:xfrm>
                <a:off x="3778521" y="3911328"/>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3F975D0-BCBF-4EA2-AF78-7C1E72FF5A64}"/>
                  </a:ext>
                </a:extLst>
              </p:cNvPr>
              <p:cNvSpPr/>
              <p:nvPr/>
            </p:nvSpPr>
            <p:spPr>
              <a:xfrm>
                <a:off x="3870174" y="3918460"/>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83F8D581-DBE0-48D0-871B-0BDE11A11DE4}"/>
                  </a:ext>
                </a:extLst>
              </p:cNvPr>
              <p:cNvSpPr/>
              <p:nvPr/>
            </p:nvSpPr>
            <p:spPr>
              <a:xfrm>
                <a:off x="3674721" y="3947767"/>
                <a:ext cx="199632" cy="91876"/>
              </a:xfrm>
              <a:custGeom>
                <a:avLst/>
                <a:gdLst>
                  <a:gd name="connsiteX0" fmla="*/ 0 w 209043"/>
                  <a:gd name="connsiteY0" fmla="*/ 96208 h 96207"/>
                  <a:gd name="connsiteX1" fmla="*/ 52217 w 209043"/>
                  <a:gd name="connsiteY1" fmla="*/ 43991 h 96207"/>
                  <a:gd name="connsiteX2" fmla="*/ 165111 w 209043"/>
                  <a:gd name="connsiteY2" fmla="*/ 43991 h 96207"/>
                  <a:gd name="connsiteX3" fmla="*/ 209043 w 209043"/>
                  <a:gd name="connsiteY3" fmla="*/ 0 h 96207"/>
                </a:gdLst>
                <a:ahLst/>
                <a:cxnLst>
                  <a:cxn ang="0">
                    <a:pos x="connsiteX0" y="connsiteY0"/>
                  </a:cxn>
                  <a:cxn ang="0">
                    <a:pos x="connsiteX1" y="connsiteY1"/>
                  </a:cxn>
                  <a:cxn ang="0">
                    <a:pos x="connsiteX2" y="connsiteY2"/>
                  </a:cxn>
                  <a:cxn ang="0">
                    <a:pos x="connsiteX3" y="connsiteY3"/>
                  </a:cxn>
                </a:cxnLst>
                <a:rect l="l" t="t" r="r" b="b"/>
                <a:pathLst>
                  <a:path w="209043" h="96207">
                    <a:moveTo>
                      <a:pt x="0" y="96208"/>
                    </a:moveTo>
                    <a:lnTo>
                      <a:pt x="52217" y="43991"/>
                    </a:lnTo>
                    <a:lnTo>
                      <a:pt x="165111" y="43991"/>
                    </a:lnTo>
                    <a:lnTo>
                      <a:pt x="209043"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51" name="Group 50">
            <a:extLst>
              <a:ext uri="{FF2B5EF4-FFF2-40B4-BE49-F238E27FC236}">
                <a16:creationId xmlns:a16="http://schemas.microsoft.com/office/drawing/2014/main" id="{0A928B89-F711-4A5E-9F7F-2A3758BA36B4}"/>
              </a:ext>
            </a:extLst>
          </p:cNvPr>
          <p:cNvGrpSpPr/>
          <p:nvPr/>
        </p:nvGrpSpPr>
        <p:grpSpPr>
          <a:xfrm>
            <a:off x="9890248" y="3372073"/>
            <a:ext cx="893866" cy="893866"/>
            <a:chOff x="9890248" y="3372073"/>
            <a:chExt cx="893866" cy="893866"/>
          </a:xfrm>
        </p:grpSpPr>
        <p:grpSp>
          <p:nvGrpSpPr>
            <p:cNvPr id="37" name="Group 36">
              <a:extLst>
                <a:ext uri="{FF2B5EF4-FFF2-40B4-BE49-F238E27FC236}">
                  <a16:creationId xmlns:a16="http://schemas.microsoft.com/office/drawing/2014/main" id="{7BDDDD79-08DC-4AD4-B14D-C512675ADE44}"/>
                </a:ext>
              </a:extLst>
            </p:cNvPr>
            <p:cNvGrpSpPr/>
            <p:nvPr/>
          </p:nvGrpSpPr>
          <p:grpSpPr>
            <a:xfrm>
              <a:off x="9890248" y="3372073"/>
              <a:ext cx="893866" cy="893866"/>
              <a:chOff x="9890248" y="3276823"/>
              <a:chExt cx="893866" cy="893866"/>
            </a:xfrm>
          </p:grpSpPr>
          <p:sp>
            <p:nvSpPr>
              <p:cNvPr id="17" name="Diamond 16">
                <a:extLst>
                  <a:ext uri="{FF2B5EF4-FFF2-40B4-BE49-F238E27FC236}">
                    <a16:creationId xmlns:a16="http://schemas.microsoft.com/office/drawing/2014/main" id="{ECF09204-5C4E-43F7-88F6-B41F554E53BD}"/>
                  </a:ext>
                </a:extLst>
              </p:cNvPr>
              <p:cNvSpPr/>
              <p:nvPr/>
            </p:nvSpPr>
            <p:spPr bwMode="auto">
              <a:xfrm>
                <a:off x="9890248"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Diamond 17">
                <a:extLst>
                  <a:ext uri="{FF2B5EF4-FFF2-40B4-BE49-F238E27FC236}">
                    <a16:creationId xmlns:a16="http://schemas.microsoft.com/office/drawing/2014/main" id="{D255616C-75E1-45DA-8145-38D5E48345B2}"/>
                  </a:ext>
                </a:extLst>
              </p:cNvPr>
              <p:cNvSpPr/>
              <p:nvPr/>
            </p:nvSpPr>
            <p:spPr bwMode="auto">
              <a:xfrm>
                <a:off x="9952973"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7" name="usb_key" title="Icon of a flash drive">
              <a:extLst>
                <a:ext uri="{FF2B5EF4-FFF2-40B4-BE49-F238E27FC236}">
                  <a16:creationId xmlns:a16="http://schemas.microsoft.com/office/drawing/2014/main" id="{3C373088-C233-4B05-B117-5C5D9A9B8BA3}"/>
                </a:ext>
              </a:extLst>
            </p:cNvPr>
            <p:cNvSpPr>
              <a:spLocks noChangeAspect="1" noEditPoints="1"/>
            </p:cNvSpPr>
            <p:nvPr/>
          </p:nvSpPr>
          <p:spPr bwMode="auto">
            <a:xfrm>
              <a:off x="10251779" y="3662363"/>
              <a:ext cx="170804" cy="313286"/>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A0A28960-6CFD-41F9-9FE6-0661770CF432}"/>
              </a:ext>
            </a:extLst>
          </p:cNvPr>
          <p:cNvGrpSpPr/>
          <p:nvPr/>
        </p:nvGrpSpPr>
        <p:grpSpPr>
          <a:xfrm>
            <a:off x="6922077" y="3372073"/>
            <a:ext cx="893866" cy="893866"/>
            <a:chOff x="6922077" y="3372073"/>
            <a:chExt cx="893866" cy="893866"/>
          </a:xfrm>
        </p:grpSpPr>
        <p:grpSp>
          <p:nvGrpSpPr>
            <p:cNvPr id="36" name="Group 35">
              <a:extLst>
                <a:ext uri="{FF2B5EF4-FFF2-40B4-BE49-F238E27FC236}">
                  <a16:creationId xmlns:a16="http://schemas.microsoft.com/office/drawing/2014/main" id="{C12090E4-2A21-427F-931B-D870D9931AD4}"/>
                </a:ext>
              </a:extLst>
            </p:cNvPr>
            <p:cNvGrpSpPr/>
            <p:nvPr/>
          </p:nvGrpSpPr>
          <p:grpSpPr>
            <a:xfrm>
              <a:off x="6922077" y="3372073"/>
              <a:ext cx="893866" cy="893866"/>
              <a:chOff x="6922077" y="3276823"/>
              <a:chExt cx="893866" cy="893866"/>
            </a:xfrm>
          </p:grpSpPr>
          <p:sp>
            <p:nvSpPr>
              <p:cNvPr id="13" name="Diamond 12">
                <a:extLst>
                  <a:ext uri="{FF2B5EF4-FFF2-40B4-BE49-F238E27FC236}">
                    <a16:creationId xmlns:a16="http://schemas.microsoft.com/office/drawing/2014/main" id="{FDD8C217-04EC-478B-AB2E-9600745E13A3}"/>
                  </a:ext>
                </a:extLst>
              </p:cNvPr>
              <p:cNvSpPr/>
              <p:nvPr/>
            </p:nvSpPr>
            <p:spPr bwMode="auto">
              <a:xfrm>
                <a:off x="6922077"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Diamond 13">
                <a:extLst>
                  <a:ext uri="{FF2B5EF4-FFF2-40B4-BE49-F238E27FC236}">
                    <a16:creationId xmlns:a16="http://schemas.microsoft.com/office/drawing/2014/main" id="{1D207496-DF4D-44B7-9304-B3C279AF67F3}"/>
                  </a:ext>
                </a:extLst>
              </p:cNvPr>
              <p:cNvSpPr/>
              <p:nvPr/>
            </p:nvSpPr>
            <p:spPr bwMode="auto">
              <a:xfrm>
                <a:off x="6984802"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3F99B947-EAEE-496A-8051-572CC7E37FDC}"/>
                </a:ext>
              </a:extLst>
            </p:cNvPr>
            <p:cNvGrpSpPr/>
            <p:nvPr/>
          </p:nvGrpSpPr>
          <p:grpSpPr>
            <a:xfrm>
              <a:off x="7230631" y="3679031"/>
              <a:ext cx="276758" cy="279950"/>
              <a:chOff x="2551096" y="4928951"/>
              <a:chExt cx="493503" cy="499198"/>
            </a:xfrm>
          </p:grpSpPr>
          <p:sp>
            <p:nvSpPr>
              <p:cNvPr id="49" name="Freeform: Shape 48">
                <a:extLst>
                  <a:ext uri="{FF2B5EF4-FFF2-40B4-BE49-F238E27FC236}">
                    <a16:creationId xmlns:a16="http://schemas.microsoft.com/office/drawing/2014/main" id="{22B0257B-C3F0-4123-B2E7-C52AB878D16B}"/>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46F94943-202B-42A3-A4DD-623A311AEBD0}"/>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17932435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519AA8F-50CE-43C2-90AD-D89375D18239}"/>
              </a:ext>
            </a:extLst>
          </p:cNvPr>
          <p:cNvSpPr/>
          <p:nvPr/>
        </p:nvSpPr>
        <p:spPr bwMode="auto">
          <a:xfrm>
            <a:off x="362775" y="0"/>
            <a:ext cx="6338452" cy="4599355"/>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Freeform: Shape 6">
            <a:extLst>
              <a:ext uri="{FF2B5EF4-FFF2-40B4-BE49-F238E27FC236}">
                <a16:creationId xmlns:a16="http://schemas.microsoft.com/office/drawing/2014/main" id="{7D3A7396-FC39-4A3D-AA9B-23BA568ACCD5}"/>
              </a:ext>
            </a:extLst>
          </p:cNvPr>
          <p:cNvSpPr/>
          <p:nvPr/>
        </p:nvSpPr>
        <p:spPr bwMode="auto">
          <a:xfrm>
            <a:off x="0" y="1"/>
            <a:ext cx="6338452" cy="4599355"/>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solidFill>
            <a:srgbClr val="EAEAEA"/>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9" name="Freeform: Shape 28">
            <a:extLst>
              <a:ext uri="{FF2B5EF4-FFF2-40B4-BE49-F238E27FC236}">
                <a16:creationId xmlns:a16="http://schemas.microsoft.com/office/drawing/2014/main" id="{1AF62ACC-B857-4DD9-BEF6-B53DB92BD5EB}"/>
              </a:ext>
            </a:extLst>
          </p:cNvPr>
          <p:cNvSpPr/>
          <p:nvPr/>
        </p:nvSpPr>
        <p:spPr bwMode="auto">
          <a:xfrm>
            <a:off x="3925676" y="1567542"/>
            <a:ext cx="8266324" cy="1208010"/>
          </a:xfrm>
          <a:custGeom>
            <a:avLst/>
            <a:gdLst>
              <a:gd name="connsiteX0" fmla="*/ 1208010 w 8266324"/>
              <a:gd name="connsiteY0" fmla="*/ 0 h 1208010"/>
              <a:gd name="connsiteX1" fmla="*/ 8266324 w 8266324"/>
              <a:gd name="connsiteY1" fmla="*/ 0 h 1208010"/>
              <a:gd name="connsiteX2" fmla="*/ 8266324 w 8266324"/>
              <a:gd name="connsiteY2" fmla="*/ 1208010 h 1208010"/>
              <a:gd name="connsiteX3" fmla="*/ 0 w 8266324"/>
              <a:gd name="connsiteY3" fmla="*/ 1208010 h 1208010"/>
            </a:gdLst>
            <a:ahLst/>
            <a:cxnLst>
              <a:cxn ang="0">
                <a:pos x="connsiteX0" y="connsiteY0"/>
              </a:cxn>
              <a:cxn ang="0">
                <a:pos x="connsiteX1" y="connsiteY1"/>
              </a:cxn>
              <a:cxn ang="0">
                <a:pos x="connsiteX2" y="connsiteY2"/>
              </a:cxn>
              <a:cxn ang="0">
                <a:pos x="connsiteX3" y="connsiteY3"/>
              </a:cxn>
            </a:cxnLst>
            <a:rect l="l" t="t" r="r" b="b"/>
            <a:pathLst>
              <a:path w="8266324" h="1208010">
                <a:moveTo>
                  <a:pt x="1208010" y="0"/>
                </a:moveTo>
                <a:lnTo>
                  <a:pt x="8266324" y="0"/>
                </a:lnTo>
                <a:lnTo>
                  <a:pt x="8266324" y="1208010"/>
                </a:lnTo>
                <a:lnTo>
                  <a:pt x="0" y="1208010"/>
                </a:lnTo>
                <a:close/>
              </a:path>
            </a:pathLst>
          </a:custGeom>
          <a:solidFill>
            <a:schemeClr val="bg1">
              <a:lumMod val="95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Database storage is over capacity, overage enforcement</a:t>
            </a:r>
          </a:p>
        </p:txBody>
      </p:sp>
      <p:grpSp>
        <p:nvGrpSpPr>
          <p:cNvPr id="30" name="Group 29">
            <a:extLst>
              <a:ext uri="{FF2B5EF4-FFF2-40B4-BE49-F238E27FC236}">
                <a16:creationId xmlns:a16="http://schemas.microsoft.com/office/drawing/2014/main" id="{47981F4F-8A01-4D54-93BD-956FAB5BE2E5}"/>
              </a:ext>
            </a:extLst>
          </p:cNvPr>
          <p:cNvGrpSpPr/>
          <p:nvPr/>
        </p:nvGrpSpPr>
        <p:grpSpPr>
          <a:xfrm>
            <a:off x="-1454449" y="5523381"/>
            <a:ext cx="2034237" cy="2034237"/>
            <a:chOff x="10383415" y="5251919"/>
            <a:chExt cx="2034237" cy="2034237"/>
          </a:xfrm>
        </p:grpSpPr>
        <p:sp>
          <p:nvSpPr>
            <p:cNvPr id="31" name="Diamond 30">
              <a:extLst>
                <a:ext uri="{FF2B5EF4-FFF2-40B4-BE49-F238E27FC236}">
                  <a16:creationId xmlns:a16="http://schemas.microsoft.com/office/drawing/2014/main" id="{99064F79-19D7-43C2-998F-865BE0D1A61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2" name="Diamond 31">
              <a:extLst>
                <a:ext uri="{FF2B5EF4-FFF2-40B4-BE49-F238E27FC236}">
                  <a16:creationId xmlns:a16="http://schemas.microsoft.com/office/drawing/2014/main" id="{1460985E-DF43-4A4A-B143-FBDB6B822BD6}"/>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34" name="Diamond 164">
            <a:extLst>
              <a:ext uri="{FF2B5EF4-FFF2-40B4-BE49-F238E27FC236}">
                <a16:creationId xmlns:a16="http://schemas.microsoft.com/office/drawing/2014/main" id="{CBB30583-3198-4D02-8B89-3C5F4A6714FD}"/>
              </a:ext>
            </a:extLst>
          </p:cNvPr>
          <p:cNvSpPr/>
          <p:nvPr/>
        </p:nvSpPr>
        <p:spPr bwMode="auto">
          <a:xfrm rot="10800000" flipH="1" flipV="1">
            <a:off x="11002122" y="0"/>
            <a:ext cx="1189878" cy="769258"/>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8DC55DD-BCE9-46A6-8CAE-19473DB3A61F}"/>
              </a:ext>
            </a:extLst>
          </p:cNvPr>
          <p:cNvPicPr>
            <a:picLocks noChangeAspect="1"/>
          </p:cNvPicPr>
          <p:nvPr/>
        </p:nvPicPr>
        <p:blipFill>
          <a:blip r:embed="rId3"/>
          <a:stretch>
            <a:fillRect/>
          </a:stretch>
        </p:blipFill>
        <p:spPr>
          <a:xfrm>
            <a:off x="4325636" y="3019651"/>
            <a:ext cx="6933491" cy="2125596"/>
          </a:xfrm>
          <a:prstGeom prst="rect">
            <a:avLst/>
          </a:prstGeom>
        </p:spPr>
      </p:pic>
      <p:sp>
        <p:nvSpPr>
          <p:cNvPr id="46" name="TextBox 45">
            <a:extLst>
              <a:ext uri="{FF2B5EF4-FFF2-40B4-BE49-F238E27FC236}">
                <a16:creationId xmlns:a16="http://schemas.microsoft.com/office/drawing/2014/main" id="{79740194-6CC0-4AD6-97E3-629359BE5B25}"/>
              </a:ext>
            </a:extLst>
          </p:cNvPr>
          <p:cNvSpPr txBox="1"/>
          <p:nvPr/>
        </p:nvSpPr>
        <p:spPr>
          <a:xfrm>
            <a:off x="4456657" y="5263079"/>
            <a:ext cx="7204362" cy="1077218"/>
          </a:xfrm>
          <a:prstGeom prst="rect">
            <a:avLst/>
          </a:prstGeom>
          <a:noFill/>
        </p:spPr>
        <p:txBody>
          <a:bodyPr wrap="square">
            <a:spAutoFit/>
          </a:bodyPr>
          <a:lstStyle/>
          <a:p>
            <a:r>
              <a:rPr lang="en-US" sz="1600" b="0" i="0" dirty="0">
                <a:solidFill>
                  <a:srgbClr val="171717"/>
                </a:solidFill>
                <a:effectLst/>
                <a:latin typeface="Segoe UI" panose="020B0502040204020203" pitchFamily="34" charset="0"/>
              </a:rPr>
              <a:t>This tenant is 10 GB over in database usage. Despite having 200 GB excess file storage, the tenant is considered to be in </a:t>
            </a:r>
            <a:r>
              <a:rPr lang="en-US" sz="1600" b="1" i="0" dirty="0">
                <a:solidFill>
                  <a:srgbClr val="171717"/>
                </a:solidFill>
                <a:effectLst/>
                <a:latin typeface="Segoe UI" panose="020B0502040204020203" pitchFamily="34" charset="0"/>
              </a:rPr>
              <a:t>deficit</a:t>
            </a:r>
            <a:r>
              <a:rPr lang="en-US" sz="1600" b="0" i="0" dirty="0">
                <a:solidFill>
                  <a:srgbClr val="171717"/>
                </a:solidFill>
                <a:effectLst/>
                <a:latin typeface="Segoe UI" panose="020B0502040204020203" pitchFamily="34" charset="0"/>
              </a:rPr>
              <a:t>. </a:t>
            </a:r>
          </a:p>
          <a:p>
            <a:endParaRPr lang="en-US" sz="1600" dirty="0">
              <a:solidFill>
                <a:srgbClr val="171717"/>
              </a:solidFill>
              <a:latin typeface="Segoe UI" panose="020B0502040204020203" pitchFamily="34" charset="0"/>
            </a:endParaRPr>
          </a:p>
          <a:p>
            <a:r>
              <a:rPr lang="en-US" sz="1600" b="0" i="0" u="sng" dirty="0">
                <a:solidFill>
                  <a:srgbClr val="171717"/>
                </a:solidFill>
                <a:effectLst/>
                <a:latin typeface="Segoe UI" panose="020B0502040204020203" pitchFamily="34" charset="0"/>
              </a:rPr>
              <a:t>This tenant should free up storage or purchase more capacity.</a:t>
            </a:r>
          </a:p>
        </p:txBody>
      </p:sp>
      <p:sp>
        <p:nvSpPr>
          <p:cNvPr id="54" name="Title 5">
            <a:extLst>
              <a:ext uri="{FF2B5EF4-FFF2-40B4-BE49-F238E27FC236}">
                <a16:creationId xmlns:a16="http://schemas.microsoft.com/office/drawing/2014/main" id="{5C6F0882-C502-4799-845A-61ABB9FE0410}"/>
              </a:ext>
            </a:extLst>
          </p:cNvPr>
          <p:cNvSpPr>
            <a:spLocks noGrp="1"/>
          </p:cNvSpPr>
          <p:nvPr>
            <p:ph type="title"/>
          </p:nvPr>
        </p:nvSpPr>
        <p:spPr>
          <a:xfrm>
            <a:off x="362775" y="747876"/>
            <a:ext cx="4489452" cy="984885"/>
          </a:xfrm>
        </p:spPr>
        <p:txBody>
          <a:bodyPr/>
          <a:lstStyle/>
          <a:p>
            <a:r>
              <a:rPr lang="en-IN" sz="3600" dirty="0"/>
              <a:t>Capacity enforcement</a:t>
            </a:r>
            <a:br>
              <a:rPr lang="en-IN" sz="3600" dirty="0"/>
            </a:br>
            <a:r>
              <a:rPr lang="en-IN" sz="2800" dirty="0"/>
              <a:t>Example 1 - Overage</a:t>
            </a:r>
            <a:endParaRPr lang="en-IN" sz="3600" dirty="0"/>
          </a:p>
        </p:txBody>
      </p:sp>
    </p:spTree>
    <p:extLst>
      <p:ext uri="{BB962C8B-B14F-4D97-AF65-F5344CB8AC3E}">
        <p14:creationId xmlns:p14="http://schemas.microsoft.com/office/powerpoint/2010/main" val="5601675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519AA8F-50CE-43C2-90AD-D89375D18239}"/>
              </a:ext>
            </a:extLst>
          </p:cNvPr>
          <p:cNvSpPr/>
          <p:nvPr/>
        </p:nvSpPr>
        <p:spPr bwMode="auto">
          <a:xfrm>
            <a:off x="362775" y="0"/>
            <a:ext cx="6338452" cy="4599355"/>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Freeform: Shape 6">
            <a:extLst>
              <a:ext uri="{FF2B5EF4-FFF2-40B4-BE49-F238E27FC236}">
                <a16:creationId xmlns:a16="http://schemas.microsoft.com/office/drawing/2014/main" id="{7D3A7396-FC39-4A3D-AA9B-23BA568ACCD5}"/>
              </a:ext>
            </a:extLst>
          </p:cNvPr>
          <p:cNvSpPr/>
          <p:nvPr/>
        </p:nvSpPr>
        <p:spPr bwMode="auto">
          <a:xfrm>
            <a:off x="0" y="1"/>
            <a:ext cx="6338452" cy="4599355"/>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solidFill>
            <a:srgbClr val="EAEAEA"/>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9" name="Freeform: Shape 28">
            <a:extLst>
              <a:ext uri="{FF2B5EF4-FFF2-40B4-BE49-F238E27FC236}">
                <a16:creationId xmlns:a16="http://schemas.microsoft.com/office/drawing/2014/main" id="{1AF62ACC-B857-4DD9-BEF6-B53DB92BD5EB}"/>
              </a:ext>
            </a:extLst>
          </p:cNvPr>
          <p:cNvSpPr/>
          <p:nvPr/>
        </p:nvSpPr>
        <p:spPr bwMode="auto">
          <a:xfrm>
            <a:off x="3925676" y="1567542"/>
            <a:ext cx="8266324" cy="1208010"/>
          </a:xfrm>
          <a:custGeom>
            <a:avLst/>
            <a:gdLst>
              <a:gd name="connsiteX0" fmla="*/ 1208010 w 8266324"/>
              <a:gd name="connsiteY0" fmla="*/ 0 h 1208010"/>
              <a:gd name="connsiteX1" fmla="*/ 8266324 w 8266324"/>
              <a:gd name="connsiteY1" fmla="*/ 0 h 1208010"/>
              <a:gd name="connsiteX2" fmla="*/ 8266324 w 8266324"/>
              <a:gd name="connsiteY2" fmla="*/ 1208010 h 1208010"/>
              <a:gd name="connsiteX3" fmla="*/ 0 w 8266324"/>
              <a:gd name="connsiteY3" fmla="*/ 1208010 h 1208010"/>
            </a:gdLst>
            <a:ahLst/>
            <a:cxnLst>
              <a:cxn ang="0">
                <a:pos x="connsiteX0" y="connsiteY0"/>
              </a:cxn>
              <a:cxn ang="0">
                <a:pos x="connsiteX1" y="connsiteY1"/>
              </a:cxn>
              <a:cxn ang="0">
                <a:pos x="connsiteX2" y="connsiteY2"/>
              </a:cxn>
              <a:cxn ang="0">
                <a:pos x="connsiteX3" y="connsiteY3"/>
              </a:cxn>
            </a:cxnLst>
            <a:rect l="l" t="t" r="r" b="b"/>
            <a:pathLst>
              <a:path w="8266324" h="1208010">
                <a:moveTo>
                  <a:pt x="1208010" y="0"/>
                </a:moveTo>
                <a:lnTo>
                  <a:pt x="8266324" y="0"/>
                </a:lnTo>
                <a:lnTo>
                  <a:pt x="8266324" y="1208010"/>
                </a:lnTo>
                <a:lnTo>
                  <a:pt x="0" y="1208010"/>
                </a:lnTo>
                <a:close/>
              </a:path>
            </a:pathLst>
          </a:custGeom>
          <a:solidFill>
            <a:schemeClr val="bg1">
              <a:lumMod val="95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Log storage is over capacity, overage enforcement</a:t>
            </a:r>
          </a:p>
        </p:txBody>
      </p:sp>
      <p:grpSp>
        <p:nvGrpSpPr>
          <p:cNvPr id="30" name="Group 29">
            <a:extLst>
              <a:ext uri="{FF2B5EF4-FFF2-40B4-BE49-F238E27FC236}">
                <a16:creationId xmlns:a16="http://schemas.microsoft.com/office/drawing/2014/main" id="{47981F4F-8A01-4D54-93BD-956FAB5BE2E5}"/>
              </a:ext>
            </a:extLst>
          </p:cNvPr>
          <p:cNvGrpSpPr/>
          <p:nvPr/>
        </p:nvGrpSpPr>
        <p:grpSpPr>
          <a:xfrm>
            <a:off x="-1454449" y="5523381"/>
            <a:ext cx="2034237" cy="2034237"/>
            <a:chOff x="10383415" y="5251919"/>
            <a:chExt cx="2034237" cy="2034237"/>
          </a:xfrm>
        </p:grpSpPr>
        <p:sp>
          <p:nvSpPr>
            <p:cNvPr id="31" name="Diamond 30">
              <a:extLst>
                <a:ext uri="{FF2B5EF4-FFF2-40B4-BE49-F238E27FC236}">
                  <a16:creationId xmlns:a16="http://schemas.microsoft.com/office/drawing/2014/main" id="{99064F79-19D7-43C2-998F-865BE0D1A61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2" name="Diamond 31">
              <a:extLst>
                <a:ext uri="{FF2B5EF4-FFF2-40B4-BE49-F238E27FC236}">
                  <a16:creationId xmlns:a16="http://schemas.microsoft.com/office/drawing/2014/main" id="{1460985E-DF43-4A4A-B143-FBDB6B822BD6}"/>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34" name="Diamond 164">
            <a:extLst>
              <a:ext uri="{FF2B5EF4-FFF2-40B4-BE49-F238E27FC236}">
                <a16:creationId xmlns:a16="http://schemas.microsoft.com/office/drawing/2014/main" id="{CBB30583-3198-4D02-8B89-3C5F4A6714FD}"/>
              </a:ext>
            </a:extLst>
          </p:cNvPr>
          <p:cNvSpPr/>
          <p:nvPr/>
        </p:nvSpPr>
        <p:spPr bwMode="auto">
          <a:xfrm rot="10800000" flipH="1" flipV="1">
            <a:off x="11002122" y="0"/>
            <a:ext cx="1189878" cy="769258"/>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79740194-6CC0-4AD6-97E3-629359BE5B25}"/>
              </a:ext>
            </a:extLst>
          </p:cNvPr>
          <p:cNvSpPr txBox="1"/>
          <p:nvPr/>
        </p:nvSpPr>
        <p:spPr>
          <a:xfrm>
            <a:off x="4480634" y="5343980"/>
            <a:ext cx="7591293" cy="1077218"/>
          </a:xfrm>
          <a:prstGeom prst="rect">
            <a:avLst/>
          </a:prstGeom>
          <a:noFill/>
        </p:spPr>
        <p:txBody>
          <a:bodyPr wrap="square">
            <a:spAutoFit/>
          </a:bodyPr>
          <a:lstStyle/>
          <a:p>
            <a:r>
              <a:rPr lang="en-US" sz="1600" b="0" i="0" dirty="0">
                <a:solidFill>
                  <a:srgbClr val="171717"/>
                </a:solidFill>
                <a:effectLst/>
                <a:latin typeface="Segoe UI" panose="020B0502040204020203" pitchFamily="34" charset="0"/>
              </a:rPr>
              <a:t>This tenant is 10 GB over in log usage and has only 5 GB available in database capacity, the tenant is considered to be in </a:t>
            </a:r>
            <a:r>
              <a:rPr lang="en-US" sz="1600" b="1" i="0" dirty="0">
                <a:solidFill>
                  <a:srgbClr val="171717"/>
                </a:solidFill>
                <a:effectLst/>
                <a:latin typeface="Segoe UI" panose="020B0502040204020203" pitchFamily="34" charset="0"/>
              </a:rPr>
              <a:t>deficit</a:t>
            </a:r>
            <a:r>
              <a:rPr lang="en-US" sz="1600" b="0" i="0" dirty="0">
                <a:solidFill>
                  <a:srgbClr val="171717"/>
                </a:solidFill>
                <a:effectLst/>
                <a:latin typeface="Segoe UI" panose="020B0502040204020203" pitchFamily="34" charset="0"/>
              </a:rPr>
              <a:t>.  </a:t>
            </a:r>
          </a:p>
          <a:p>
            <a:endParaRPr lang="en-US" sz="1600" dirty="0">
              <a:solidFill>
                <a:srgbClr val="171717"/>
              </a:solidFill>
              <a:latin typeface="Segoe UI" panose="020B0502040204020203" pitchFamily="34" charset="0"/>
            </a:endParaRPr>
          </a:p>
          <a:p>
            <a:r>
              <a:rPr lang="en-US" sz="1600" b="0" i="0" u="sng" dirty="0">
                <a:solidFill>
                  <a:srgbClr val="171717"/>
                </a:solidFill>
                <a:effectLst/>
                <a:latin typeface="Segoe UI" panose="020B0502040204020203" pitchFamily="34" charset="0"/>
              </a:rPr>
              <a:t>This tenant should free up storage or purchase more capacity.</a:t>
            </a:r>
          </a:p>
        </p:txBody>
      </p:sp>
      <p:pic>
        <p:nvPicPr>
          <p:cNvPr id="4" name="Picture 3">
            <a:extLst>
              <a:ext uri="{FF2B5EF4-FFF2-40B4-BE49-F238E27FC236}">
                <a16:creationId xmlns:a16="http://schemas.microsoft.com/office/drawing/2014/main" id="{D1571F7B-9318-4DEA-B0C5-DB1B9874EB54}"/>
              </a:ext>
            </a:extLst>
          </p:cNvPr>
          <p:cNvPicPr>
            <a:picLocks noChangeAspect="1"/>
          </p:cNvPicPr>
          <p:nvPr/>
        </p:nvPicPr>
        <p:blipFill>
          <a:blip r:embed="rId3"/>
          <a:stretch>
            <a:fillRect/>
          </a:stretch>
        </p:blipFill>
        <p:spPr>
          <a:xfrm>
            <a:off x="4415982" y="2907625"/>
            <a:ext cx="6997050" cy="2294232"/>
          </a:xfrm>
          <a:prstGeom prst="rect">
            <a:avLst/>
          </a:prstGeom>
        </p:spPr>
      </p:pic>
      <p:sp>
        <p:nvSpPr>
          <p:cNvPr id="19" name="Title 5">
            <a:extLst>
              <a:ext uri="{FF2B5EF4-FFF2-40B4-BE49-F238E27FC236}">
                <a16:creationId xmlns:a16="http://schemas.microsoft.com/office/drawing/2014/main" id="{ACA60E71-ADD0-462D-B719-B55536CB48EB}"/>
              </a:ext>
            </a:extLst>
          </p:cNvPr>
          <p:cNvSpPr>
            <a:spLocks noGrp="1"/>
          </p:cNvSpPr>
          <p:nvPr>
            <p:ph type="title"/>
          </p:nvPr>
        </p:nvSpPr>
        <p:spPr>
          <a:xfrm>
            <a:off x="362775" y="747876"/>
            <a:ext cx="4489452" cy="984885"/>
          </a:xfrm>
        </p:spPr>
        <p:txBody>
          <a:bodyPr/>
          <a:lstStyle/>
          <a:p>
            <a:r>
              <a:rPr lang="en-IN" sz="3600" dirty="0"/>
              <a:t>Capacity enforcement</a:t>
            </a:r>
            <a:br>
              <a:rPr lang="en-IN" sz="3600" dirty="0"/>
            </a:br>
            <a:r>
              <a:rPr lang="en-IN" sz="2800" dirty="0"/>
              <a:t>Example 2 - Overage</a:t>
            </a:r>
            <a:endParaRPr lang="en-IN" sz="3600" dirty="0"/>
          </a:p>
        </p:txBody>
      </p:sp>
    </p:spTree>
    <p:extLst>
      <p:ext uri="{BB962C8B-B14F-4D97-AF65-F5344CB8AC3E}">
        <p14:creationId xmlns:p14="http://schemas.microsoft.com/office/powerpoint/2010/main" val="17731205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519AA8F-50CE-43C2-90AD-D89375D18239}"/>
              </a:ext>
            </a:extLst>
          </p:cNvPr>
          <p:cNvSpPr/>
          <p:nvPr/>
        </p:nvSpPr>
        <p:spPr bwMode="auto">
          <a:xfrm>
            <a:off x="362775" y="0"/>
            <a:ext cx="6338452" cy="4599355"/>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Freeform: Shape 6">
            <a:extLst>
              <a:ext uri="{FF2B5EF4-FFF2-40B4-BE49-F238E27FC236}">
                <a16:creationId xmlns:a16="http://schemas.microsoft.com/office/drawing/2014/main" id="{7D3A7396-FC39-4A3D-AA9B-23BA568ACCD5}"/>
              </a:ext>
            </a:extLst>
          </p:cNvPr>
          <p:cNvSpPr/>
          <p:nvPr/>
        </p:nvSpPr>
        <p:spPr bwMode="auto">
          <a:xfrm>
            <a:off x="0" y="1"/>
            <a:ext cx="6338452" cy="4599355"/>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solidFill>
            <a:srgbClr val="EAEAEA"/>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9" name="Freeform: Shape 28">
            <a:extLst>
              <a:ext uri="{FF2B5EF4-FFF2-40B4-BE49-F238E27FC236}">
                <a16:creationId xmlns:a16="http://schemas.microsoft.com/office/drawing/2014/main" id="{1AF62ACC-B857-4DD9-BEF6-B53DB92BD5EB}"/>
              </a:ext>
            </a:extLst>
          </p:cNvPr>
          <p:cNvSpPr/>
          <p:nvPr/>
        </p:nvSpPr>
        <p:spPr bwMode="auto">
          <a:xfrm>
            <a:off x="3925676" y="1567542"/>
            <a:ext cx="8266324" cy="1208010"/>
          </a:xfrm>
          <a:custGeom>
            <a:avLst/>
            <a:gdLst>
              <a:gd name="connsiteX0" fmla="*/ 1208010 w 8266324"/>
              <a:gd name="connsiteY0" fmla="*/ 0 h 1208010"/>
              <a:gd name="connsiteX1" fmla="*/ 8266324 w 8266324"/>
              <a:gd name="connsiteY1" fmla="*/ 0 h 1208010"/>
              <a:gd name="connsiteX2" fmla="*/ 8266324 w 8266324"/>
              <a:gd name="connsiteY2" fmla="*/ 1208010 h 1208010"/>
              <a:gd name="connsiteX3" fmla="*/ 0 w 8266324"/>
              <a:gd name="connsiteY3" fmla="*/ 1208010 h 1208010"/>
            </a:gdLst>
            <a:ahLst/>
            <a:cxnLst>
              <a:cxn ang="0">
                <a:pos x="connsiteX0" y="connsiteY0"/>
              </a:cxn>
              <a:cxn ang="0">
                <a:pos x="connsiteX1" y="connsiteY1"/>
              </a:cxn>
              <a:cxn ang="0">
                <a:pos x="connsiteX2" y="connsiteY2"/>
              </a:cxn>
              <a:cxn ang="0">
                <a:pos x="connsiteX3" y="connsiteY3"/>
              </a:cxn>
            </a:cxnLst>
            <a:rect l="l" t="t" r="r" b="b"/>
            <a:pathLst>
              <a:path w="8266324" h="1208010">
                <a:moveTo>
                  <a:pt x="1208010" y="0"/>
                </a:moveTo>
                <a:lnTo>
                  <a:pt x="8266324" y="0"/>
                </a:lnTo>
                <a:lnTo>
                  <a:pt x="8266324" y="1208010"/>
                </a:lnTo>
                <a:lnTo>
                  <a:pt x="0" y="1208010"/>
                </a:lnTo>
                <a:close/>
              </a:path>
            </a:pathLst>
          </a:custGeom>
          <a:solidFill>
            <a:schemeClr val="bg1">
              <a:lumMod val="95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File storage is over capacity, overage enforcement</a:t>
            </a:r>
          </a:p>
        </p:txBody>
      </p:sp>
      <p:grpSp>
        <p:nvGrpSpPr>
          <p:cNvPr id="30" name="Group 29">
            <a:extLst>
              <a:ext uri="{FF2B5EF4-FFF2-40B4-BE49-F238E27FC236}">
                <a16:creationId xmlns:a16="http://schemas.microsoft.com/office/drawing/2014/main" id="{47981F4F-8A01-4D54-93BD-956FAB5BE2E5}"/>
              </a:ext>
            </a:extLst>
          </p:cNvPr>
          <p:cNvGrpSpPr/>
          <p:nvPr/>
        </p:nvGrpSpPr>
        <p:grpSpPr>
          <a:xfrm>
            <a:off x="-1454449" y="5523381"/>
            <a:ext cx="2034237" cy="2034237"/>
            <a:chOff x="10383415" y="5251919"/>
            <a:chExt cx="2034237" cy="2034237"/>
          </a:xfrm>
        </p:grpSpPr>
        <p:sp>
          <p:nvSpPr>
            <p:cNvPr id="31" name="Diamond 30">
              <a:extLst>
                <a:ext uri="{FF2B5EF4-FFF2-40B4-BE49-F238E27FC236}">
                  <a16:creationId xmlns:a16="http://schemas.microsoft.com/office/drawing/2014/main" id="{99064F79-19D7-43C2-998F-865BE0D1A61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2" name="Diamond 31">
              <a:extLst>
                <a:ext uri="{FF2B5EF4-FFF2-40B4-BE49-F238E27FC236}">
                  <a16:creationId xmlns:a16="http://schemas.microsoft.com/office/drawing/2014/main" id="{1460985E-DF43-4A4A-B143-FBDB6B822BD6}"/>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34" name="Diamond 164">
            <a:extLst>
              <a:ext uri="{FF2B5EF4-FFF2-40B4-BE49-F238E27FC236}">
                <a16:creationId xmlns:a16="http://schemas.microsoft.com/office/drawing/2014/main" id="{CBB30583-3198-4D02-8B89-3C5F4A6714FD}"/>
              </a:ext>
            </a:extLst>
          </p:cNvPr>
          <p:cNvSpPr/>
          <p:nvPr/>
        </p:nvSpPr>
        <p:spPr bwMode="auto">
          <a:xfrm rot="10800000" flipH="1" flipV="1">
            <a:off x="11002122" y="0"/>
            <a:ext cx="1189878" cy="769258"/>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79740194-6CC0-4AD6-97E3-629359BE5B25}"/>
              </a:ext>
            </a:extLst>
          </p:cNvPr>
          <p:cNvSpPr txBox="1"/>
          <p:nvPr/>
        </p:nvSpPr>
        <p:spPr>
          <a:xfrm>
            <a:off x="4480634" y="5459021"/>
            <a:ext cx="7591293" cy="1077218"/>
          </a:xfrm>
          <a:prstGeom prst="rect">
            <a:avLst/>
          </a:prstGeom>
          <a:noFill/>
        </p:spPr>
        <p:txBody>
          <a:bodyPr wrap="square">
            <a:spAutoFit/>
          </a:bodyPr>
          <a:lstStyle/>
          <a:p>
            <a:r>
              <a:rPr lang="en-US" sz="1600" b="0" i="0" dirty="0">
                <a:solidFill>
                  <a:srgbClr val="171717"/>
                </a:solidFill>
                <a:effectLst/>
                <a:latin typeface="Segoe UI" panose="020B0502040204020203" pitchFamily="34" charset="0"/>
              </a:rPr>
              <a:t>This tenant is 90 GB over in file usage. Despite having 85 GB available (80 GB database + 5 GB log) in storage capacity, the tenant is considered to be in </a:t>
            </a:r>
            <a:r>
              <a:rPr lang="en-US" sz="1600" b="1" i="0" dirty="0">
                <a:solidFill>
                  <a:srgbClr val="171717"/>
                </a:solidFill>
                <a:effectLst/>
                <a:latin typeface="Segoe UI" panose="020B0502040204020203" pitchFamily="34" charset="0"/>
              </a:rPr>
              <a:t>deficit</a:t>
            </a:r>
            <a:r>
              <a:rPr lang="en-US" sz="1600" b="0" i="0" dirty="0">
                <a:solidFill>
                  <a:srgbClr val="171717"/>
                </a:solidFill>
                <a:effectLst/>
                <a:latin typeface="Segoe UI" panose="020B0502040204020203" pitchFamily="34" charset="0"/>
              </a:rPr>
              <a:t>.</a:t>
            </a:r>
          </a:p>
          <a:p>
            <a:endParaRPr lang="en-US" sz="1600" u="sng" dirty="0">
              <a:solidFill>
                <a:srgbClr val="171717"/>
              </a:solidFill>
              <a:latin typeface="Segoe UI" panose="020B0502040204020203" pitchFamily="34" charset="0"/>
            </a:endParaRPr>
          </a:p>
          <a:p>
            <a:r>
              <a:rPr lang="en-US" sz="1600" b="0" i="0" u="sng" dirty="0">
                <a:solidFill>
                  <a:srgbClr val="171717"/>
                </a:solidFill>
                <a:effectLst/>
                <a:latin typeface="Segoe UI" panose="020B0502040204020203" pitchFamily="34" charset="0"/>
              </a:rPr>
              <a:t>This tenant should free up storage or purchase more capacity.</a:t>
            </a:r>
          </a:p>
        </p:txBody>
      </p:sp>
      <p:pic>
        <p:nvPicPr>
          <p:cNvPr id="3" name="Picture 2">
            <a:extLst>
              <a:ext uri="{FF2B5EF4-FFF2-40B4-BE49-F238E27FC236}">
                <a16:creationId xmlns:a16="http://schemas.microsoft.com/office/drawing/2014/main" id="{85FB1641-8E15-45AE-9579-D49334ABF3F5}"/>
              </a:ext>
            </a:extLst>
          </p:cNvPr>
          <p:cNvPicPr>
            <a:picLocks noChangeAspect="1"/>
          </p:cNvPicPr>
          <p:nvPr/>
        </p:nvPicPr>
        <p:blipFill>
          <a:blip r:embed="rId3"/>
          <a:stretch>
            <a:fillRect/>
          </a:stretch>
        </p:blipFill>
        <p:spPr>
          <a:xfrm>
            <a:off x="4582234" y="3062665"/>
            <a:ext cx="6441586" cy="2072753"/>
          </a:xfrm>
          <a:prstGeom prst="rect">
            <a:avLst/>
          </a:prstGeom>
        </p:spPr>
      </p:pic>
      <p:sp>
        <p:nvSpPr>
          <p:cNvPr id="17" name="Title 5">
            <a:extLst>
              <a:ext uri="{FF2B5EF4-FFF2-40B4-BE49-F238E27FC236}">
                <a16:creationId xmlns:a16="http://schemas.microsoft.com/office/drawing/2014/main" id="{00EE8426-F549-4E3C-AF5F-C5A51248D71C}"/>
              </a:ext>
            </a:extLst>
          </p:cNvPr>
          <p:cNvSpPr>
            <a:spLocks noGrp="1"/>
          </p:cNvSpPr>
          <p:nvPr>
            <p:ph type="title"/>
          </p:nvPr>
        </p:nvSpPr>
        <p:spPr>
          <a:xfrm>
            <a:off x="362775" y="747876"/>
            <a:ext cx="4489452" cy="984885"/>
          </a:xfrm>
        </p:spPr>
        <p:txBody>
          <a:bodyPr/>
          <a:lstStyle/>
          <a:p>
            <a:r>
              <a:rPr lang="en-IN" sz="3600" dirty="0"/>
              <a:t>Capacity enforcement</a:t>
            </a:r>
            <a:br>
              <a:rPr lang="en-IN" sz="3600" dirty="0"/>
            </a:br>
            <a:r>
              <a:rPr lang="en-IN" sz="2800" dirty="0"/>
              <a:t>Example 3 - Overage</a:t>
            </a:r>
            <a:endParaRPr lang="en-IN" sz="3600" dirty="0"/>
          </a:p>
        </p:txBody>
      </p:sp>
    </p:spTree>
    <p:extLst>
      <p:ext uri="{BB962C8B-B14F-4D97-AF65-F5344CB8AC3E}">
        <p14:creationId xmlns:p14="http://schemas.microsoft.com/office/powerpoint/2010/main" val="23343415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519AA8F-50CE-43C2-90AD-D89375D18239}"/>
              </a:ext>
            </a:extLst>
          </p:cNvPr>
          <p:cNvSpPr/>
          <p:nvPr/>
        </p:nvSpPr>
        <p:spPr bwMode="auto">
          <a:xfrm>
            <a:off x="362775" y="0"/>
            <a:ext cx="6338452" cy="4599355"/>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Freeform: Shape 6">
            <a:extLst>
              <a:ext uri="{FF2B5EF4-FFF2-40B4-BE49-F238E27FC236}">
                <a16:creationId xmlns:a16="http://schemas.microsoft.com/office/drawing/2014/main" id="{7D3A7396-FC39-4A3D-AA9B-23BA568ACCD5}"/>
              </a:ext>
            </a:extLst>
          </p:cNvPr>
          <p:cNvSpPr/>
          <p:nvPr/>
        </p:nvSpPr>
        <p:spPr bwMode="auto">
          <a:xfrm>
            <a:off x="0" y="1"/>
            <a:ext cx="6338452" cy="4599355"/>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solidFill>
            <a:srgbClr val="EAEAEA"/>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9" name="Freeform: Shape 28">
            <a:extLst>
              <a:ext uri="{FF2B5EF4-FFF2-40B4-BE49-F238E27FC236}">
                <a16:creationId xmlns:a16="http://schemas.microsoft.com/office/drawing/2014/main" id="{1AF62ACC-B857-4DD9-BEF6-B53DB92BD5EB}"/>
              </a:ext>
            </a:extLst>
          </p:cNvPr>
          <p:cNvSpPr/>
          <p:nvPr/>
        </p:nvSpPr>
        <p:spPr bwMode="auto">
          <a:xfrm>
            <a:off x="3925676" y="1567542"/>
            <a:ext cx="8266324" cy="1208010"/>
          </a:xfrm>
          <a:custGeom>
            <a:avLst/>
            <a:gdLst>
              <a:gd name="connsiteX0" fmla="*/ 1208010 w 8266324"/>
              <a:gd name="connsiteY0" fmla="*/ 0 h 1208010"/>
              <a:gd name="connsiteX1" fmla="*/ 8266324 w 8266324"/>
              <a:gd name="connsiteY1" fmla="*/ 0 h 1208010"/>
              <a:gd name="connsiteX2" fmla="*/ 8266324 w 8266324"/>
              <a:gd name="connsiteY2" fmla="*/ 1208010 h 1208010"/>
              <a:gd name="connsiteX3" fmla="*/ 0 w 8266324"/>
              <a:gd name="connsiteY3" fmla="*/ 1208010 h 1208010"/>
            </a:gdLst>
            <a:ahLst/>
            <a:cxnLst>
              <a:cxn ang="0">
                <a:pos x="connsiteX0" y="connsiteY0"/>
              </a:cxn>
              <a:cxn ang="0">
                <a:pos x="connsiteX1" y="connsiteY1"/>
              </a:cxn>
              <a:cxn ang="0">
                <a:pos x="connsiteX2" y="connsiteY2"/>
              </a:cxn>
              <a:cxn ang="0">
                <a:pos x="connsiteX3" y="connsiteY3"/>
              </a:cxn>
            </a:cxnLst>
            <a:rect l="l" t="t" r="r" b="b"/>
            <a:pathLst>
              <a:path w="8266324" h="1208010">
                <a:moveTo>
                  <a:pt x="1208010" y="0"/>
                </a:moveTo>
                <a:lnTo>
                  <a:pt x="8266324" y="0"/>
                </a:lnTo>
                <a:lnTo>
                  <a:pt x="8266324" y="1208010"/>
                </a:lnTo>
                <a:lnTo>
                  <a:pt x="0" y="1208010"/>
                </a:lnTo>
                <a:close/>
              </a:path>
            </a:pathLst>
          </a:custGeom>
          <a:solidFill>
            <a:schemeClr val="bg1">
              <a:lumMod val="95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Log storage is over capacity</a:t>
            </a:r>
          </a:p>
        </p:txBody>
      </p:sp>
      <p:grpSp>
        <p:nvGrpSpPr>
          <p:cNvPr id="30" name="Group 29">
            <a:extLst>
              <a:ext uri="{FF2B5EF4-FFF2-40B4-BE49-F238E27FC236}">
                <a16:creationId xmlns:a16="http://schemas.microsoft.com/office/drawing/2014/main" id="{47981F4F-8A01-4D54-93BD-956FAB5BE2E5}"/>
              </a:ext>
            </a:extLst>
          </p:cNvPr>
          <p:cNvGrpSpPr/>
          <p:nvPr/>
        </p:nvGrpSpPr>
        <p:grpSpPr>
          <a:xfrm>
            <a:off x="-1454449" y="5523381"/>
            <a:ext cx="2034237" cy="2034237"/>
            <a:chOff x="10383415" y="5251919"/>
            <a:chExt cx="2034237" cy="2034237"/>
          </a:xfrm>
        </p:grpSpPr>
        <p:sp>
          <p:nvSpPr>
            <p:cNvPr id="31" name="Diamond 30">
              <a:extLst>
                <a:ext uri="{FF2B5EF4-FFF2-40B4-BE49-F238E27FC236}">
                  <a16:creationId xmlns:a16="http://schemas.microsoft.com/office/drawing/2014/main" id="{99064F79-19D7-43C2-998F-865BE0D1A61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2" name="Diamond 31">
              <a:extLst>
                <a:ext uri="{FF2B5EF4-FFF2-40B4-BE49-F238E27FC236}">
                  <a16:creationId xmlns:a16="http://schemas.microsoft.com/office/drawing/2014/main" id="{1460985E-DF43-4A4A-B143-FBDB6B822BD6}"/>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34" name="Diamond 164">
            <a:extLst>
              <a:ext uri="{FF2B5EF4-FFF2-40B4-BE49-F238E27FC236}">
                <a16:creationId xmlns:a16="http://schemas.microsoft.com/office/drawing/2014/main" id="{CBB30583-3198-4D02-8B89-3C5F4A6714FD}"/>
              </a:ext>
            </a:extLst>
          </p:cNvPr>
          <p:cNvSpPr/>
          <p:nvPr/>
        </p:nvSpPr>
        <p:spPr bwMode="auto">
          <a:xfrm rot="10800000" flipH="1" flipV="1">
            <a:off x="11002122" y="0"/>
            <a:ext cx="1189878" cy="769258"/>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79740194-6CC0-4AD6-97E3-629359BE5B25}"/>
              </a:ext>
            </a:extLst>
          </p:cNvPr>
          <p:cNvSpPr txBox="1"/>
          <p:nvPr/>
        </p:nvSpPr>
        <p:spPr>
          <a:xfrm>
            <a:off x="4480634" y="5459021"/>
            <a:ext cx="7591293" cy="1323439"/>
          </a:xfrm>
          <a:prstGeom prst="rect">
            <a:avLst/>
          </a:prstGeom>
          <a:noFill/>
        </p:spPr>
        <p:txBody>
          <a:bodyPr wrap="square">
            <a:spAutoFit/>
          </a:bodyPr>
          <a:lstStyle/>
          <a:p>
            <a:r>
              <a:rPr lang="en-US" sz="1600" b="0" i="0" dirty="0">
                <a:solidFill>
                  <a:srgbClr val="171717"/>
                </a:solidFill>
                <a:effectLst/>
                <a:latin typeface="Segoe UI" panose="020B0502040204020203" pitchFamily="34" charset="0"/>
              </a:rPr>
              <a:t>This tenant is 10 GB over in log usage but has 20 GB available in database capacity. Therefore, the tenant </a:t>
            </a:r>
            <a:r>
              <a:rPr lang="en-US" sz="1600" b="1" i="0" dirty="0">
                <a:solidFill>
                  <a:srgbClr val="171717"/>
                </a:solidFill>
                <a:effectLst/>
                <a:latin typeface="Segoe UI" panose="020B0502040204020203" pitchFamily="34" charset="0"/>
              </a:rPr>
              <a:t>isn't in deficit</a:t>
            </a:r>
            <a:r>
              <a:rPr lang="en-US" sz="1600" b="0" i="0" dirty="0">
                <a:solidFill>
                  <a:srgbClr val="171717"/>
                </a:solidFill>
                <a:effectLst/>
                <a:latin typeface="Segoe UI" panose="020B0502040204020203" pitchFamily="34" charset="0"/>
              </a:rPr>
              <a:t>. </a:t>
            </a:r>
          </a:p>
          <a:p>
            <a:endParaRPr lang="en-US" sz="1600" dirty="0">
              <a:solidFill>
                <a:srgbClr val="171717"/>
              </a:solidFill>
              <a:latin typeface="Segoe UI" panose="020B0502040204020203" pitchFamily="34" charset="0"/>
            </a:endParaRPr>
          </a:p>
          <a:p>
            <a:r>
              <a:rPr lang="en-US" sz="1600" b="0" i="0" dirty="0">
                <a:solidFill>
                  <a:srgbClr val="171717"/>
                </a:solidFill>
                <a:effectLst/>
                <a:latin typeface="Segoe UI" panose="020B0502040204020203" pitchFamily="34" charset="0"/>
              </a:rPr>
              <a:t>Note that file storage excess entitlement can't be used to compensate deficits in log or database storage.</a:t>
            </a:r>
            <a:endParaRPr lang="en-US" sz="1600" b="0" i="0" u="sng" dirty="0">
              <a:solidFill>
                <a:srgbClr val="171717"/>
              </a:solidFill>
              <a:effectLst/>
              <a:latin typeface="Segoe UI" panose="020B0502040204020203" pitchFamily="34" charset="0"/>
            </a:endParaRPr>
          </a:p>
        </p:txBody>
      </p:sp>
      <p:sp>
        <p:nvSpPr>
          <p:cNvPr id="14" name="Title 5">
            <a:extLst>
              <a:ext uri="{FF2B5EF4-FFF2-40B4-BE49-F238E27FC236}">
                <a16:creationId xmlns:a16="http://schemas.microsoft.com/office/drawing/2014/main" id="{091E92E2-C1A6-40E5-92BE-074410746C21}"/>
              </a:ext>
            </a:extLst>
          </p:cNvPr>
          <p:cNvSpPr>
            <a:spLocks noGrp="1"/>
          </p:cNvSpPr>
          <p:nvPr>
            <p:ph type="title"/>
          </p:nvPr>
        </p:nvSpPr>
        <p:spPr>
          <a:xfrm>
            <a:off x="362775" y="747876"/>
            <a:ext cx="4489452" cy="984885"/>
          </a:xfrm>
        </p:spPr>
        <p:txBody>
          <a:bodyPr/>
          <a:lstStyle/>
          <a:p>
            <a:r>
              <a:rPr lang="en-IN" sz="3600" dirty="0"/>
              <a:t>Capacity enforcement</a:t>
            </a:r>
            <a:br>
              <a:rPr lang="en-IN" sz="3600" dirty="0"/>
            </a:br>
            <a:r>
              <a:rPr lang="en-IN" sz="2800" dirty="0"/>
              <a:t>Example 4 - No Overage</a:t>
            </a:r>
            <a:endParaRPr lang="en-IN" sz="3600" dirty="0"/>
          </a:p>
        </p:txBody>
      </p:sp>
      <p:pic>
        <p:nvPicPr>
          <p:cNvPr id="8" name="Picture 7">
            <a:extLst>
              <a:ext uri="{FF2B5EF4-FFF2-40B4-BE49-F238E27FC236}">
                <a16:creationId xmlns:a16="http://schemas.microsoft.com/office/drawing/2014/main" id="{0B8700F5-373D-4FA2-A393-3DE0B998E873}"/>
              </a:ext>
            </a:extLst>
          </p:cNvPr>
          <p:cNvPicPr>
            <a:picLocks noChangeAspect="1"/>
          </p:cNvPicPr>
          <p:nvPr/>
        </p:nvPicPr>
        <p:blipFill>
          <a:blip r:embed="rId3"/>
          <a:stretch>
            <a:fillRect/>
          </a:stretch>
        </p:blipFill>
        <p:spPr>
          <a:xfrm>
            <a:off x="4480634" y="2966086"/>
            <a:ext cx="6521488" cy="2233956"/>
          </a:xfrm>
          <a:prstGeom prst="rect">
            <a:avLst/>
          </a:prstGeom>
        </p:spPr>
      </p:pic>
    </p:spTree>
    <p:extLst>
      <p:ext uri="{BB962C8B-B14F-4D97-AF65-F5344CB8AC3E}">
        <p14:creationId xmlns:p14="http://schemas.microsoft.com/office/powerpoint/2010/main" val="40935442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36575" y="288925"/>
            <a:ext cx="11655425" cy="461963"/>
          </a:xfrm>
        </p:spPr>
        <p:txBody>
          <a:bodyPr/>
          <a:lstStyle/>
          <a:p>
            <a:r>
              <a:rPr lang="en-US" dirty="0">
                <a:noFill/>
              </a:rPr>
              <a:t>Disclaimer</a:t>
            </a:r>
          </a:p>
        </p:txBody>
      </p:sp>
    </p:spTree>
    <p:custDataLst>
      <p:tags r:id="rId1"/>
    </p:custDataLst>
    <p:extLst>
      <p:ext uri="{BB962C8B-B14F-4D97-AF65-F5344CB8AC3E}">
        <p14:creationId xmlns:p14="http://schemas.microsoft.com/office/powerpoint/2010/main" val="2242852715"/>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ECECCE-3263-4AFD-B613-BBB8EBF204D0}"/>
              </a:ext>
            </a:extLst>
          </p:cNvPr>
          <p:cNvSpPr/>
          <p:nvPr/>
        </p:nvSpPr>
        <p:spPr bwMode="auto">
          <a:xfrm>
            <a:off x="0" y="1810656"/>
            <a:ext cx="12192000" cy="3236686"/>
          </a:xfrm>
          <a:prstGeom prst="rect">
            <a:avLst/>
          </a:prstGeom>
          <a:solidFill>
            <a:srgbClr val="191919">
              <a:alpha val="5000"/>
            </a:srgbClr>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8B728838-C6AD-4AF4-9366-BF9FCABA7D9D}"/>
              </a:ext>
            </a:extLst>
          </p:cNvPr>
          <p:cNvGrpSpPr/>
          <p:nvPr/>
        </p:nvGrpSpPr>
        <p:grpSpPr>
          <a:xfrm>
            <a:off x="-1017119" y="4346953"/>
            <a:ext cx="2034237" cy="2034237"/>
            <a:chOff x="10383415" y="5251919"/>
            <a:chExt cx="2034237" cy="2034237"/>
          </a:xfrm>
        </p:grpSpPr>
        <p:sp>
          <p:nvSpPr>
            <p:cNvPr id="5" name="Diamond 4">
              <a:extLst>
                <a:ext uri="{FF2B5EF4-FFF2-40B4-BE49-F238E27FC236}">
                  <a16:creationId xmlns:a16="http://schemas.microsoft.com/office/drawing/2014/main" id="{6629305E-E9B6-4E75-99A0-64F8B00AE42A}"/>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 name="Diamond 5">
              <a:extLst>
                <a:ext uri="{FF2B5EF4-FFF2-40B4-BE49-F238E27FC236}">
                  <a16:creationId xmlns:a16="http://schemas.microsoft.com/office/drawing/2014/main" id="{ED6A5078-FEC5-478A-9E15-38180646E88E}"/>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 name="Title 3">
            <a:extLst>
              <a:ext uri="{FF2B5EF4-FFF2-40B4-BE49-F238E27FC236}">
                <a16:creationId xmlns:a16="http://schemas.microsoft.com/office/drawing/2014/main" id="{AC752541-97FA-4330-9AE7-6755724C510C}"/>
              </a:ext>
            </a:extLst>
          </p:cNvPr>
          <p:cNvSpPr txBox="1">
            <a:spLocks/>
          </p:cNvSpPr>
          <p:nvPr/>
        </p:nvSpPr>
        <p:spPr>
          <a:xfrm>
            <a:off x="457200" y="2444749"/>
            <a:ext cx="9191625" cy="196850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View Out of the box Analytics for usage</a:t>
            </a:r>
            <a:b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b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and adoption</a:t>
            </a:r>
          </a:p>
        </p:txBody>
      </p:sp>
      <p:sp>
        <p:nvSpPr>
          <p:cNvPr id="10" name="Diamond 164">
            <a:extLst>
              <a:ext uri="{FF2B5EF4-FFF2-40B4-BE49-F238E27FC236}">
                <a16:creationId xmlns:a16="http://schemas.microsoft.com/office/drawing/2014/main" id="{634AC997-2025-4C0F-8D6D-3B86C4029394}"/>
              </a:ext>
            </a:extLst>
          </p:cNvPr>
          <p:cNvSpPr/>
          <p:nvPr/>
        </p:nvSpPr>
        <p:spPr bwMode="auto">
          <a:xfrm rot="10800000" flipH="1" flipV="1">
            <a:off x="10327934" y="0"/>
            <a:ext cx="1864066" cy="120512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04DCD84C-6394-4840-A960-1298F8D2FF53}"/>
              </a:ext>
            </a:extLst>
          </p:cNvPr>
          <p:cNvGrpSpPr/>
          <p:nvPr/>
        </p:nvGrpSpPr>
        <p:grpSpPr>
          <a:xfrm>
            <a:off x="9120413" y="3852876"/>
            <a:ext cx="3600000" cy="3600000"/>
            <a:chOff x="9408185" y="1100137"/>
            <a:chExt cx="4657725" cy="4657725"/>
          </a:xfrm>
        </p:grpSpPr>
        <p:sp>
          <p:nvSpPr>
            <p:cNvPr id="9" name="Diamond 8">
              <a:extLst>
                <a:ext uri="{FF2B5EF4-FFF2-40B4-BE49-F238E27FC236}">
                  <a16:creationId xmlns:a16="http://schemas.microsoft.com/office/drawing/2014/main" id="{2715D3AB-6902-42B5-9208-3A563270AA21}"/>
                </a:ext>
              </a:extLst>
            </p:cNvPr>
            <p:cNvSpPr/>
            <p:nvPr/>
          </p:nvSpPr>
          <p:spPr bwMode="auto">
            <a:xfrm rot="10800000">
              <a:off x="9408185" y="1100137"/>
              <a:ext cx="4657725" cy="4657725"/>
            </a:xfrm>
            <a:prstGeom prst="diamond">
              <a:avLst/>
            </a:prstGeom>
            <a:solidFill>
              <a:schemeClr val="tx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2E2C3771-56FE-458C-9FC2-8A962703EAD2}"/>
                </a:ext>
              </a:extLst>
            </p:cNvPr>
            <p:cNvSpPr txBox="1"/>
            <p:nvPr/>
          </p:nvSpPr>
          <p:spPr>
            <a:xfrm>
              <a:off x="11152588" y="2484894"/>
              <a:ext cx="1193371" cy="1815815"/>
            </a:xfrm>
            <a:prstGeom prst="rect">
              <a:avLst/>
            </a:prstGeom>
            <a:noFill/>
          </p:spPr>
          <p:txBody>
            <a:bodyPr wrap="none" lIns="182880" tIns="146304" rIns="182880" bIns="146304" rtlCol="0">
              <a:spAutoFit/>
            </a:bodyPr>
            <a:lstStyle/>
            <a:p>
              <a:pPr>
                <a:lnSpc>
                  <a:spcPct val="90000"/>
                </a:lnSpc>
                <a:spcAft>
                  <a:spcPts val="600"/>
                </a:spcAft>
              </a:pPr>
              <a:r>
                <a:rPr lang="fi-FI" sz="8000" dirty="0">
                  <a:solidFill>
                    <a:schemeClr val="bg1"/>
                  </a:solidFill>
                </a:rPr>
                <a:t>3</a:t>
              </a:r>
              <a:endParaRPr lang="LID4096" sz="1200" dirty="0" err="1">
                <a:solidFill>
                  <a:schemeClr val="bg1"/>
                </a:solidFill>
              </a:endParaRPr>
            </a:p>
          </p:txBody>
        </p:sp>
        <p:sp>
          <p:nvSpPr>
            <p:cNvPr id="12" name="Diamond 11">
              <a:extLst>
                <a:ext uri="{FF2B5EF4-FFF2-40B4-BE49-F238E27FC236}">
                  <a16:creationId xmlns:a16="http://schemas.microsoft.com/office/drawing/2014/main" id="{F1494613-3F00-4B2A-8139-1A0C0E6279D5}"/>
                </a:ext>
              </a:extLst>
            </p:cNvPr>
            <p:cNvSpPr/>
            <p:nvPr/>
          </p:nvSpPr>
          <p:spPr bwMode="auto">
            <a:xfrm rot="10800000">
              <a:off x="9697447" y="1383631"/>
              <a:ext cx="4078707" cy="4102769"/>
            </a:xfrm>
            <a:prstGeom prst="diamond">
              <a:avLst/>
            </a:prstGeom>
            <a:noFill/>
            <a:ln w="6350">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787812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DFB5554-D020-464B-BBAB-B793564DF653}"/>
              </a:ext>
            </a:extLst>
          </p:cNvPr>
          <p:cNvSpPr/>
          <p:nvPr/>
        </p:nvSpPr>
        <p:spPr bwMode="auto">
          <a:xfrm>
            <a:off x="4188824" y="-57150"/>
            <a:ext cx="4926147" cy="4926148"/>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 name="connsiteX0" fmla="*/ 7195924 w 7254984"/>
              <a:gd name="connsiteY0" fmla="*/ 2426388 h 6280481"/>
              <a:gd name="connsiteX1" fmla="*/ 7195924 w 7254984"/>
              <a:gd name="connsiteY1" fmla="*/ 6280481 h 6280481"/>
              <a:gd name="connsiteX2" fmla="*/ 1510942 w 7254984"/>
              <a:gd name="connsiteY2" fmla="*/ 6280481 h 6280481"/>
              <a:gd name="connsiteX3" fmla="*/ 0 w 7254984"/>
              <a:gd name="connsiteY3" fmla="*/ 4769538 h 6280481"/>
              <a:gd name="connsiteX4" fmla="*/ 4769536 w 7254984"/>
              <a:gd name="connsiteY4" fmla="*/ 0 h 6280481"/>
              <a:gd name="connsiteX5" fmla="*/ 7254984 w 7254984"/>
              <a:gd name="connsiteY5" fmla="*/ 2485448 h 6280481"/>
              <a:gd name="connsiteX0" fmla="*/ 7195924 w 7195924"/>
              <a:gd name="connsiteY0" fmla="*/ 2426388 h 6280481"/>
              <a:gd name="connsiteX1" fmla="*/ 7195924 w 7195924"/>
              <a:gd name="connsiteY1" fmla="*/ 6280481 h 6280481"/>
              <a:gd name="connsiteX2" fmla="*/ 1510942 w 7195924"/>
              <a:gd name="connsiteY2" fmla="*/ 6280481 h 6280481"/>
              <a:gd name="connsiteX3" fmla="*/ 0 w 7195924"/>
              <a:gd name="connsiteY3" fmla="*/ 4769538 h 6280481"/>
              <a:gd name="connsiteX4" fmla="*/ 4769536 w 7195924"/>
              <a:gd name="connsiteY4" fmla="*/ 0 h 6280481"/>
              <a:gd name="connsiteX0" fmla="*/ 7195924 w 7195924"/>
              <a:gd name="connsiteY0" fmla="*/ 6280481 h 6280481"/>
              <a:gd name="connsiteX1" fmla="*/ 1510942 w 7195924"/>
              <a:gd name="connsiteY1" fmla="*/ 6280481 h 6280481"/>
              <a:gd name="connsiteX2" fmla="*/ 0 w 7195924"/>
              <a:gd name="connsiteY2" fmla="*/ 4769538 h 6280481"/>
              <a:gd name="connsiteX3" fmla="*/ 4769536 w 7195924"/>
              <a:gd name="connsiteY3" fmla="*/ 0 h 6280481"/>
              <a:gd name="connsiteX0" fmla="*/ 1510942 w 4769536"/>
              <a:gd name="connsiteY0" fmla="*/ 6280481 h 6280481"/>
              <a:gd name="connsiteX1" fmla="*/ 0 w 4769536"/>
              <a:gd name="connsiteY1" fmla="*/ 4769538 h 6280481"/>
              <a:gd name="connsiteX2" fmla="*/ 4769536 w 4769536"/>
              <a:gd name="connsiteY2" fmla="*/ 0 h 6280481"/>
              <a:gd name="connsiteX0" fmla="*/ 0 w 4769536"/>
              <a:gd name="connsiteY0" fmla="*/ 4769538 h 4769538"/>
              <a:gd name="connsiteX1" fmla="*/ 4769536 w 4769536"/>
              <a:gd name="connsiteY1" fmla="*/ 0 h 4769538"/>
            </a:gdLst>
            <a:ahLst/>
            <a:cxnLst>
              <a:cxn ang="0">
                <a:pos x="connsiteX0" y="connsiteY0"/>
              </a:cxn>
              <a:cxn ang="0">
                <a:pos x="connsiteX1" y="connsiteY1"/>
              </a:cxn>
            </a:cxnLst>
            <a:rect l="l" t="t" r="r" b="b"/>
            <a:pathLst>
              <a:path w="4769536" h="4769538">
                <a:moveTo>
                  <a:pt x="0" y="4769538"/>
                </a:moveTo>
                <a:lnTo>
                  <a:pt x="4769536" y="0"/>
                </a:lnTo>
              </a:path>
            </a:pathLst>
          </a:custGeom>
          <a:noFill/>
          <a:ln w="6350">
            <a:solidFill>
              <a:schemeClr val="bg1">
                <a:lumMod val="75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4" name="Freeform: Shape 63">
            <a:extLst>
              <a:ext uri="{FF2B5EF4-FFF2-40B4-BE49-F238E27FC236}">
                <a16:creationId xmlns:a16="http://schemas.microsoft.com/office/drawing/2014/main" id="{D9C671F2-08EB-4AF9-A75A-DA35077CA32F}"/>
              </a:ext>
            </a:extLst>
          </p:cNvPr>
          <p:cNvSpPr/>
          <p:nvPr/>
        </p:nvSpPr>
        <p:spPr bwMode="auto">
          <a:xfrm>
            <a:off x="0" y="1816100"/>
            <a:ext cx="8418285" cy="5041900"/>
          </a:xfrm>
          <a:custGeom>
            <a:avLst/>
            <a:gdLst>
              <a:gd name="connsiteX0" fmla="*/ 0 w 8418285"/>
              <a:gd name="connsiteY0" fmla="*/ 0 h 5041900"/>
              <a:gd name="connsiteX1" fmla="*/ 6079485 w 8418285"/>
              <a:gd name="connsiteY1" fmla="*/ 0 h 5041900"/>
              <a:gd name="connsiteX2" fmla="*/ 8418285 w 8418285"/>
              <a:gd name="connsiteY2" fmla="*/ 3427820 h 5041900"/>
              <a:gd name="connsiteX3" fmla="*/ 7316999 w 8418285"/>
              <a:gd name="connsiteY3" fmla="*/ 5041900 h 5041900"/>
              <a:gd name="connsiteX4" fmla="*/ 0 w 8418285"/>
              <a:gd name="connsiteY4" fmla="*/ 5041900 h 50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8285" h="5041900">
                <a:moveTo>
                  <a:pt x="0" y="0"/>
                </a:moveTo>
                <a:lnTo>
                  <a:pt x="6079485" y="0"/>
                </a:lnTo>
                <a:lnTo>
                  <a:pt x="8418285" y="3427820"/>
                </a:lnTo>
                <a:lnTo>
                  <a:pt x="7316999" y="5041900"/>
                </a:lnTo>
                <a:lnTo>
                  <a:pt x="0" y="504190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46F0F9E0-36EC-4DC1-9464-FEA15D6401B8}"/>
              </a:ext>
            </a:extLst>
          </p:cNvPr>
          <p:cNvSpPr/>
          <p:nvPr/>
        </p:nvSpPr>
        <p:spPr bwMode="auto">
          <a:xfrm>
            <a:off x="7819573" y="1007705"/>
            <a:ext cx="3487056" cy="5369813"/>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4E271DDD-C955-4309-AE3A-A80C018987BC}"/>
              </a:ext>
            </a:extLst>
          </p:cNvPr>
          <p:cNvSpPr>
            <a:spLocks noGrp="1"/>
          </p:cNvSpPr>
          <p:nvPr>
            <p:ph type="title"/>
          </p:nvPr>
        </p:nvSpPr>
        <p:spPr>
          <a:xfrm>
            <a:off x="463615" y="475648"/>
            <a:ext cx="6746428" cy="984885"/>
          </a:xfrm>
        </p:spPr>
        <p:txBody>
          <a:bodyPr/>
          <a:lstStyle/>
          <a:p>
            <a:r>
              <a:rPr lang="en-US"/>
              <a:t>Gain Deeper Insight on Adoption, &amp; Usage</a:t>
            </a:r>
            <a:endParaRPr lang="en-IN"/>
          </a:p>
        </p:txBody>
      </p:sp>
      <p:sp>
        <p:nvSpPr>
          <p:cNvPr id="20" name="Content Placeholder 1">
            <a:extLst>
              <a:ext uri="{FF2B5EF4-FFF2-40B4-BE49-F238E27FC236}">
                <a16:creationId xmlns:a16="http://schemas.microsoft.com/office/drawing/2014/main" id="{382F6D64-66F5-4C87-9B09-C142E1445C7D}"/>
              </a:ext>
            </a:extLst>
          </p:cNvPr>
          <p:cNvSpPr txBox="1">
            <a:spLocks/>
          </p:cNvSpPr>
          <p:nvPr/>
        </p:nvSpPr>
        <p:spPr>
          <a:xfrm>
            <a:off x="1222504" y="2696969"/>
            <a:ext cx="5285871" cy="3494899"/>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3C3C41"/>
                </a:solidFill>
                <a:effectLst/>
                <a:uLnTx/>
                <a:uFillTx/>
                <a:latin typeface="Segoe UI Semibold"/>
                <a:ea typeface="+mn-ea"/>
                <a:cs typeface="+mn-cs"/>
              </a:rPr>
              <a:t>Admin analytics</a:t>
            </a:r>
          </a:p>
          <a:p>
            <a:pPr marL="347663" marR="0" lvl="0" indent="-2286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700" b="0" i="0" u="none" strike="noStrike" kern="1200" cap="none" spc="0" normalizeH="0" baseline="0" noProof="0" dirty="0">
                <a:ln>
                  <a:noFill/>
                </a:ln>
                <a:solidFill>
                  <a:srgbClr val="3C3C41"/>
                </a:solidFill>
                <a:effectLst/>
                <a:uLnTx/>
                <a:uFillTx/>
                <a:latin typeface="Segoe UI"/>
                <a:ea typeface="+mn-ea"/>
                <a:cs typeface="+mn-cs"/>
              </a:rPr>
              <a:t>Tenant level analytics (preview)</a:t>
            </a:r>
          </a:p>
          <a:p>
            <a:pPr marL="347663" marR="0" lvl="0" indent="-2286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700" b="0" i="0" u="none" strike="noStrike" kern="1200" cap="none" spc="0" normalizeH="0" baseline="0" noProof="0" dirty="0">
                <a:ln>
                  <a:noFill/>
                </a:ln>
                <a:solidFill>
                  <a:srgbClr val="3C3C41"/>
                </a:solidFill>
                <a:effectLst/>
                <a:uLnTx/>
                <a:uFillTx/>
                <a:latin typeface="Segoe UI"/>
                <a:ea typeface="+mn-ea"/>
                <a:cs typeface="+mn-cs"/>
              </a:rPr>
              <a:t>Environment level analytics</a:t>
            </a:r>
          </a:p>
          <a:p>
            <a:pPr marL="347663" marR="0" lvl="0" indent="-2286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700" b="0" i="0" u="none" strike="noStrike" kern="1200" cap="none" spc="0" normalizeH="0" baseline="0" noProof="0" dirty="0">
                <a:ln>
                  <a:noFill/>
                </a:ln>
                <a:solidFill>
                  <a:srgbClr val="3C3C41"/>
                </a:solidFill>
                <a:effectLst/>
                <a:uLnTx/>
                <a:uFillTx/>
                <a:latin typeface="Segoe UI"/>
                <a:ea typeface="+mn-ea"/>
                <a:cs typeface="+mn-cs"/>
              </a:rPr>
              <a:t>Available from Power Platform admin center</a:t>
            </a:r>
          </a:p>
          <a:p>
            <a:pPr marL="347663" marR="0" lvl="0" indent="-2286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700" b="0" i="0" u="none" strike="noStrike" kern="1200" cap="none" spc="0" normalizeH="0" baseline="0" noProof="0" dirty="0">
                <a:ln>
                  <a:noFill/>
                </a:ln>
                <a:solidFill>
                  <a:srgbClr val="3C3C41"/>
                </a:solidFill>
                <a:effectLst/>
                <a:uLnTx/>
                <a:uFillTx/>
                <a:latin typeface="Segoe UI"/>
                <a:ea typeface="+mn-ea"/>
                <a:cs typeface="+mn-cs"/>
              </a:rPr>
              <a:t>Access for environment admins, power platform service admins, D365 and global admins</a:t>
            </a:r>
          </a:p>
          <a:p>
            <a:pPr marL="347663" marR="0" lvl="0" indent="-2286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700" b="0" i="0" u="none" strike="noStrike" kern="1200" cap="none" spc="0" normalizeH="0" baseline="0" noProof="0" dirty="0">
                <a:ln>
                  <a:noFill/>
                </a:ln>
                <a:solidFill>
                  <a:srgbClr val="3C3C41"/>
                </a:solidFill>
                <a:effectLst/>
                <a:uLnTx/>
                <a:uFillTx/>
                <a:latin typeface="Segoe UI"/>
                <a:ea typeface="+mn-ea"/>
                <a:cs typeface="+mn-cs"/>
              </a:rPr>
              <a:t>Data is stored for 28 days</a:t>
            </a:r>
          </a:p>
          <a:p>
            <a:pPr marL="347663" marR="0" lvl="0" indent="-228600" algn="l" defTabSz="914367"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1700" b="0" i="0" u="none" strike="noStrike" kern="1200" cap="none" spc="0" normalizeH="0" baseline="0" noProof="0" dirty="0">
                <a:ln>
                  <a:noFill/>
                </a:ln>
                <a:solidFill>
                  <a:srgbClr val="3C3C41"/>
                </a:solidFill>
                <a:effectLst/>
                <a:uLnTx/>
                <a:uFillTx/>
                <a:latin typeface="Segoe UI"/>
                <a:ea typeface="+mn-ea"/>
                <a:cs typeface="+mn-cs"/>
              </a:rPr>
              <a:t>Data is refreshed daily</a:t>
            </a:r>
          </a:p>
        </p:txBody>
      </p:sp>
      <p:grpSp>
        <p:nvGrpSpPr>
          <p:cNvPr id="2" name="Group 1">
            <a:extLst>
              <a:ext uri="{FF2B5EF4-FFF2-40B4-BE49-F238E27FC236}">
                <a16:creationId xmlns:a16="http://schemas.microsoft.com/office/drawing/2014/main" id="{84C0EDFE-DC33-4F51-A090-9427ECB3E85A}"/>
              </a:ext>
            </a:extLst>
          </p:cNvPr>
          <p:cNvGrpSpPr/>
          <p:nvPr/>
        </p:nvGrpSpPr>
        <p:grpSpPr>
          <a:xfrm>
            <a:off x="463615" y="2654133"/>
            <a:ext cx="610442" cy="610442"/>
            <a:chOff x="463615" y="2041485"/>
            <a:chExt cx="610442" cy="610442"/>
          </a:xfrm>
        </p:grpSpPr>
        <p:grpSp>
          <p:nvGrpSpPr>
            <p:cNvPr id="17" name="Group 16">
              <a:extLst>
                <a:ext uri="{FF2B5EF4-FFF2-40B4-BE49-F238E27FC236}">
                  <a16:creationId xmlns:a16="http://schemas.microsoft.com/office/drawing/2014/main" id="{24B2B76A-0D78-4DDF-A99A-C6ED9CB69413}"/>
                </a:ext>
              </a:extLst>
            </p:cNvPr>
            <p:cNvGrpSpPr/>
            <p:nvPr/>
          </p:nvGrpSpPr>
          <p:grpSpPr>
            <a:xfrm>
              <a:off x="463615" y="2041485"/>
              <a:ext cx="610442" cy="610442"/>
              <a:chOff x="7641975" y="1423856"/>
              <a:chExt cx="854576" cy="854576"/>
            </a:xfrm>
          </p:grpSpPr>
          <p:sp>
            <p:nvSpPr>
              <p:cNvPr id="18" name="Diamond 17">
                <a:extLst>
                  <a:ext uri="{FF2B5EF4-FFF2-40B4-BE49-F238E27FC236}">
                    <a16:creationId xmlns:a16="http://schemas.microsoft.com/office/drawing/2014/main" id="{E5B8AADE-8CD2-45BD-ADE7-5835508872A0}"/>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Diamond 18">
                <a:extLst>
                  <a:ext uri="{FF2B5EF4-FFF2-40B4-BE49-F238E27FC236}">
                    <a16:creationId xmlns:a16="http://schemas.microsoft.com/office/drawing/2014/main" id="{8953F0A2-3219-40B5-A056-0154408087B8}"/>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aphic 414">
              <a:extLst>
                <a:ext uri="{FF2B5EF4-FFF2-40B4-BE49-F238E27FC236}">
                  <a16:creationId xmlns:a16="http://schemas.microsoft.com/office/drawing/2014/main" id="{0B20BB20-DADC-4ED7-B7F5-CC523E7B186B}"/>
                </a:ext>
              </a:extLst>
            </p:cNvPr>
            <p:cNvGrpSpPr/>
            <p:nvPr/>
          </p:nvGrpSpPr>
          <p:grpSpPr>
            <a:xfrm>
              <a:off x="650781" y="2262189"/>
              <a:ext cx="236110" cy="169034"/>
              <a:chOff x="5799137" y="3197224"/>
              <a:chExt cx="838200" cy="600075"/>
            </a:xfrm>
          </p:grpSpPr>
          <p:sp>
            <p:nvSpPr>
              <p:cNvPr id="23" name="Freeform: Shape 22">
                <a:extLst>
                  <a:ext uri="{FF2B5EF4-FFF2-40B4-BE49-F238E27FC236}">
                    <a16:creationId xmlns:a16="http://schemas.microsoft.com/office/drawing/2014/main" id="{01F580B2-4850-4460-84B5-EE148EDFD369}"/>
                  </a:ext>
                </a:extLst>
              </p:cNvPr>
              <p:cNvSpPr/>
              <p:nvPr/>
            </p:nvSpPr>
            <p:spPr>
              <a:xfrm>
                <a:off x="5872574" y="3434777"/>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7B2D150F-D330-49DC-BD9F-C70D7CC66A0F}"/>
                  </a:ext>
                </a:extLst>
              </p:cNvPr>
              <p:cNvSpPr/>
              <p:nvPr/>
            </p:nvSpPr>
            <p:spPr>
              <a:xfrm>
                <a:off x="5984303" y="3272281"/>
                <a:ext cx="53721" cy="53721"/>
              </a:xfrm>
              <a:custGeom>
                <a:avLst/>
                <a:gdLst>
                  <a:gd name="connsiteX0" fmla="*/ 53721 w 53721"/>
                  <a:gd name="connsiteY0" fmla="*/ 26860 h 53721"/>
                  <a:gd name="connsiteX1" fmla="*/ 26861 w 53721"/>
                  <a:gd name="connsiteY1" fmla="*/ 53721 h 53721"/>
                  <a:gd name="connsiteX2" fmla="*/ 0 w 53721"/>
                  <a:gd name="connsiteY2" fmla="*/ 26860 h 53721"/>
                  <a:gd name="connsiteX3" fmla="*/ 26861 w 53721"/>
                  <a:gd name="connsiteY3" fmla="*/ 0 h 53721"/>
                  <a:gd name="connsiteX4" fmla="*/ 53721 w 53721"/>
                  <a:gd name="connsiteY4" fmla="*/ 26860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65E1EEAD-6F7C-413B-B9C4-D00AAD39FC5F}"/>
                  </a:ext>
                </a:extLst>
              </p:cNvPr>
              <p:cNvSpPr/>
              <p:nvPr/>
            </p:nvSpPr>
            <p:spPr>
              <a:xfrm>
                <a:off x="6095555" y="3312000"/>
                <a:ext cx="53721" cy="53720"/>
              </a:xfrm>
              <a:custGeom>
                <a:avLst/>
                <a:gdLst>
                  <a:gd name="connsiteX0" fmla="*/ 53721 w 53721"/>
                  <a:gd name="connsiteY0" fmla="*/ 26860 h 53720"/>
                  <a:gd name="connsiteX1" fmla="*/ 26860 w 53721"/>
                  <a:gd name="connsiteY1" fmla="*/ 53721 h 53720"/>
                  <a:gd name="connsiteX2" fmla="*/ 0 w 53721"/>
                  <a:gd name="connsiteY2" fmla="*/ 26861 h 53720"/>
                  <a:gd name="connsiteX3" fmla="*/ 26860 w 53721"/>
                  <a:gd name="connsiteY3" fmla="*/ 0 h 53720"/>
                  <a:gd name="connsiteX4" fmla="*/ 53721 w 53721"/>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2350FE93-1979-4E74-9884-D8555289EA77}"/>
                  </a:ext>
                </a:extLst>
              </p:cNvPr>
              <p:cNvSpPr/>
              <p:nvPr/>
            </p:nvSpPr>
            <p:spPr>
              <a:xfrm>
                <a:off x="6208235" y="3299141"/>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B419F6E-7D6A-4392-9C98-DC5E6B3D0BCF}"/>
                  </a:ext>
                </a:extLst>
              </p:cNvPr>
              <p:cNvSpPr/>
              <p:nvPr/>
            </p:nvSpPr>
            <p:spPr>
              <a:xfrm>
                <a:off x="6431311" y="3215321"/>
                <a:ext cx="53720" cy="53720"/>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58598062-8952-4B2B-88C9-84EC8DEBE408}"/>
                  </a:ext>
                </a:extLst>
              </p:cNvPr>
              <p:cNvSpPr/>
              <p:nvPr/>
            </p:nvSpPr>
            <p:spPr>
              <a:xfrm>
                <a:off x="5899435" y="3488403"/>
                <a:ext cx="9525" cy="186594"/>
              </a:xfrm>
              <a:custGeom>
                <a:avLst/>
                <a:gdLst>
                  <a:gd name="connsiteX0" fmla="*/ 0 w 9525"/>
                  <a:gd name="connsiteY0" fmla="*/ 0 h 186594"/>
                  <a:gd name="connsiteX1" fmla="*/ 0 w 9525"/>
                  <a:gd name="connsiteY1" fmla="*/ 186595 h 186594"/>
                </a:gdLst>
                <a:ahLst/>
                <a:cxnLst>
                  <a:cxn ang="0">
                    <a:pos x="connsiteX0" y="connsiteY0"/>
                  </a:cxn>
                  <a:cxn ang="0">
                    <a:pos x="connsiteX1" y="connsiteY1"/>
                  </a:cxn>
                </a:cxnLst>
                <a:rect l="l" t="t" r="r" b="b"/>
                <a:pathLst>
                  <a:path w="9525" h="186594">
                    <a:moveTo>
                      <a:pt x="0" y="0"/>
                    </a:moveTo>
                    <a:lnTo>
                      <a:pt x="0" y="18659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D2413F53-FFE6-4638-A418-691B32DE95C5}"/>
                  </a:ext>
                </a:extLst>
              </p:cNvPr>
              <p:cNvSpPr/>
              <p:nvPr/>
            </p:nvSpPr>
            <p:spPr>
              <a:xfrm>
                <a:off x="6122891" y="3365626"/>
                <a:ext cx="9525" cy="309371"/>
              </a:xfrm>
              <a:custGeom>
                <a:avLst/>
                <a:gdLst>
                  <a:gd name="connsiteX0" fmla="*/ 0 w 9525"/>
                  <a:gd name="connsiteY0" fmla="*/ 0 h 309371"/>
                  <a:gd name="connsiteX1" fmla="*/ 0 w 9525"/>
                  <a:gd name="connsiteY1" fmla="*/ 309372 h 309371"/>
                </a:gdLst>
                <a:ahLst/>
                <a:cxnLst>
                  <a:cxn ang="0">
                    <a:pos x="connsiteX0" y="connsiteY0"/>
                  </a:cxn>
                  <a:cxn ang="0">
                    <a:pos x="connsiteX1" y="connsiteY1"/>
                  </a:cxn>
                </a:cxnLst>
                <a:rect l="l" t="t" r="r" b="b"/>
                <a:pathLst>
                  <a:path w="9525" h="309371">
                    <a:moveTo>
                      <a:pt x="0" y="0"/>
                    </a:moveTo>
                    <a:lnTo>
                      <a:pt x="0" y="30937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95E76F0-FA24-4891-B1A3-C78734DD37A6}"/>
                  </a:ext>
                </a:extLst>
              </p:cNvPr>
              <p:cNvSpPr/>
              <p:nvPr/>
            </p:nvSpPr>
            <p:spPr>
              <a:xfrm>
                <a:off x="6234715" y="3577176"/>
                <a:ext cx="9525" cy="99440"/>
              </a:xfrm>
              <a:custGeom>
                <a:avLst/>
                <a:gdLst>
                  <a:gd name="connsiteX0" fmla="*/ 0 w 9525"/>
                  <a:gd name="connsiteY0" fmla="*/ 0 h 99440"/>
                  <a:gd name="connsiteX1" fmla="*/ 0 w 9525"/>
                  <a:gd name="connsiteY1" fmla="*/ 99441 h 99440"/>
                </a:gdLst>
                <a:ahLst/>
                <a:cxnLst>
                  <a:cxn ang="0">
                    <a:pos x="connsiteX0" y="connsiteY0"/>
                  </a:cxn>
                  <a:cxn ang="0">
                    <a:pos x="connsiteX1" y="connsiteY1"/>
                  </a:cxn>
                </a:cxnLst>
                <a:rect l="l" t="t" r="r" b="b"/>
                <a:pathLst>
                  <a:path w="9525" h="99440">
                    <a:moveTo>
                      <a:pt x="0" y="0"/>
                    </a:moveTo>
                    <a:lnTo>
                      <a:pt x="0" y="99441"/>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E105624-E886-4798-9765-69DE2E557595}"/>
                  </a:ext>
                </a:extLst>
              </p:cNvPr>
              <p:cNvSpPr/>
              <p:nvPr/>
            </p:nvSpPr>
            <p:spPr>
              <a:xfrm>
                <a:off x="6234715" y="3352767"/>
                <a:ext cx="9525" cy="57054"/>
              </a:xfrm>
              <a:custGeom>
                <a:avLst/>
                <a:gdLst>
                  <a:gd name="connsiteX0" fmla="*/ 0 w 9525"/>
                  <a:gd name="connsiteY0" fmla="*/ 0 h 57054"/>
                  <a:gd name="connsiteX1" fmla="*/ 0 w 9525"/>
                  <a:gd name="connsiteY1" fmla="*/ 57055 h 57054"/>
                </a:gdLst>
                <a:ahLst/>
                <a:cxnLst>
                  <a:cxn ang="0">
                    <a:pos x="connsiteX0" y="connsiteY0"/>
                  </a:cxn>
                  <a:cxn ang="0">
                    <a:pos x="connsiteX1" y="connsiteY1"/>
                  </a:cxn>
                </a:cxnLst>
                <a:rect l="l" t="t" r="r" b="b"/>
                <a:pathLst>
                  <a:path w="9525" h="57054">
                    <a:moveTo>
                      <a:pt x="0" y="0"/>
                    </a:moveTo>
                    <a:lnTo>
                      <a:pt x="0" y="5705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A8C20DF0-046E-41D6-8D8B-612DF462BE6D}"/>
                  </a:ext>
                </a:extLst>
              </p:cNvPr>
              <p:cNvSpPr/>
              <p:nvPr/>
            </p:nvSpPr>
            <p:spPr>
              <a:xfrm>
                <a:off x="6346443" y="3652519"/>
                <a:ext cx="9525" cy="24098"/>
              </a:xfrm>
              <a:custGeom>
                <a:avLst/>
                <a:gdLst>
                  <a:gd name="connsiteX0" fmla="*/ 0 w 9525"/>
                  <a:gd name="connsiteY0" fmla="*/ 0 h 24098"/>
                  <a:gd name="connsiteX1" fmla="*/ 0 w 9525"/>
                  <a:gd name="connsiteY1" fmla="*/ 24098 h 24098"/>
                </a:gdLst>
                <a:ahLst/>
                <a:cxnLst>
                  <a:cxn ang="0">
                    <a:pos x="connsiteX0" y="connsiteY0"/>
                  </a:cxn>
                  <a:cxn ang="0">
                    <a:pos x="connsiteX1" y="connsiteY1"/>
                  </a:cxn>
                </a:cxnLst>
                <a:rect l="l" t="t" r="r" b="b"/>
                <a:pathLst>
                  <a:path w="9525" h="24098">
                    <a:moveTo>
                      <a:pt x="0" y="0"/>
                    </a:moveTo>
                    <a:lnTo>
                      <a:pt x="0" y="2409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73C02217-C238-46A0-BFCC-A83217A8A9EC}"/>
                  </a:ext>
                </a:extLst>
              </p:cNvPr>
              <p:cNvSpPr/>
              <p:nvPr/>
            </p:nvSpPr>
            <p:spPr>
              <a:xfrm>
                <a:off x="6458171" y="3269042"/>
                <a:ext cx="9525" cy="92106"/>
              </a:xfrm>
              <a:custGeom>
                <a:avLst/>
                <a:gdLst>
                  <a:gd name="connsiteX0" fmla="*/ 0 w 9525"/>
                  <a:gd name="connsiteY0" fmla="*/ 0 h 92106"/>
                  <a:gd name="connsiteX1" fmla="*/ 0 w 9525"/>
                  <a:gd name="connsiteY1" fmla="*/ 92107 h 92106"/>
                </a:gdLst>
                <a:ahLst/>
                <a:cxnLst>
                  <a:cxn ang="0">
                    <a:pos x="connsiteX0" y="connsiteY0"/>
                  </a:cxn>
                  <a:cxn ang="0">
                    <a:pos x="connsiteX1" y="connsiteY1"/>
                  </a:cxn>
                </a:cxnLst>
                <a:rect l="l" t="t" r="r" b="b"/>
                <a:pathLst>
                  <a:path w="9525" h="92106">
                    <a:moveTo>
                      <a:pt x="0" y="0"/>
                    </a:moveTo>
                    <a:lnTo>
                      <a:pt x="0" y="92107"/>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10086F14-7F80-4B84-9550-0A447EB2D186}"/>
                  </a:ext>
                </a:extLst>
              </p:cNvPr>
              <p:cNvSpPr/>
              <p:nvPr/>
            </p:nvSpPr>
            <p:spPr>
              <a:xfrm>
                <a:off x="5803899" y="3201986"/>
                <a:ext cx="749808" cy="587787"/>
              </a:xfrm>
              <a:custGeom>
                <a:avLst/>
                <a:gdLst>
                  <a:gd name="connsiteX0" fmla="*/ 749808 w 749808"/>
                  <a:gd name="connsiteY0" fmla="*/ 213741 h 587787"/>
                  <a:gd name="connsiteX1" fmla="*/ 749808 w 749808"/>
                  <a:gd name="connsiteY1" fmla="*/ 474631 h 587787"/>
                  <a:gd name="connsiteX2" fmla="*/ 0 w 749808"/>
                  <a:gd name="connsiteY2" fmla="*/ 474631 h 587787"/>
                  <a:gd name="connsiteX3" fmla="*/ 0 w 749808"/>
                  <a:gd name="connsiteY3" fmla="*/ 0 h 587787"/>
                  <a:gd name="connsiteX4" fmla="*/ 749808 w 749808"/>
                  <a:gd name="connsiteY4" fmla="*/ 0 h 587787"/>
                  <a:gd name="connsiteX5" fmla="*/ 749808 w 749808"/>
                  <a:gd name="connsiteY5" fmla="*/ 213741 h 587787"/>
                  <a:gd name="connsiteX6" fmla="*/ 374904 w 749808"/>
                  <a:gd name="connsiteY6" fmla="*/ 474631 h 587787"/>
                  <a:gd name="connsiteX7" fmla="*/ 374904 w 749808"/>
                  <a:gd name="connsiteY7" fmla="*/ 587788 h 587787"/>
                  <a:gd name="connsiteX8" fmla="*/ 224314 w 749808"/>
                  <a:gd name="connsiteY8" fmla="*/ 587788 h 587787"/>
                  <a:gd name="connsiteX9" fmla="*/ 525494 w 749808"/>
                  <a:gd name="connsiteY9" fmla="*/ 587788 h 5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808" h="587787">
                    <a:moveTo>
                      <a:pt x="749808" y="213741"/>
                    </a:moveTo>
                    <a:lnTo>
                      <a:pt x="749808" y="474631"/>
                    </a:lnTo>
                    <a:lnTo>
                      <a:pt x="0" y="474631"/>
                    </a:lnTo>
                    <a:lnTo>
                      <a:pt x="0" y="0"/>
                    </a:lnTo>
                    <a:lnTo>
                      <a:pt x="749808" y="0"/>
                    </a:lnTo>
                    <a:lnTo>
                      <a:pt x="749808" y="213741"/>
                    </a:lnTo>
                    <a:moveTo>
                      <a:pt x="374904" y="474631"/>
                    </a:moveTo>
                    <a:lnTo>
                      <a:pt x="374904" y="587788"/>
                    </a:lnTo>
                    <a:moveTo>
                      <a:pt x="224314" y="587788"/>
                    </a:moveTo>
                    <a:lnTo>
                      <a:pt x="525494" y="58778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48D3B4B-7D55-45C7-88CF-B4F0186165B4}"/>
                  </a:ext>
                </a:extLst>
              </p:cNvPr>
              <p:cNvSpPr/>
              <p:nvPr/>
            </p:nvSpPr>
            <p:spPr>
              <a:xfrm>
                <a:off x="6011163" y="3326002"/>
                <a:ext cx="9525" cy="350615"/>
              </a:xfrm>
              <a:custGeom>
                <a:avLst/>
                <a:gdLst>
                  <a:gd name="connsiteX0" fmla="*/ 0 w 9525"/>
                  <a:gd name="connsiteY0" fmla="*/ 0 h 350615"/>
                  <a:gd name="connsiteX1" fmla="*/ 0 w 9525"/>
                  <a:gd name="connsiteY1" fmla="*/ 350615 h 350615"/>
                </a:gdLst>
                <a:ahLst/>
                <a:cxnLst>
                  <a:cxn ang="0">
                    <a:pos x="connsiteX0" y="connsiteY0"/>
                  </a:cxn>
                  <a:cxn ang="0">
                    <a:pos x="connsiteX1" y="connsiteY1"/>
                  </a:cxn>
                </a:cxnLst>
                <a:rect l="l" t="t" r="r" b="b"/>
                <a:pathLst>
                  <a:path w="9525" h="350615">
                    <a:moveTo>
                      <a:pt x="0" y="0"/>
                    </a:moveTo>
                    <a:lnTo>
                      <a:pt x="0" y="3506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58159E3-54E9-4120-B410-BCBD7276822C}"/>
                  </a:ext>
                </a:extLst>
              </p:cNvPr>
              <p:cNvSpPr/>
              <p:nvPr/>
            </p:nvSpPr>
            <p:spPr>
              <a:xfrm>
                <a:off x="6038024" y="3312000"/>
                <a:ext cx="60960" cy="14001"/>
              </a:xfrm>
              <a:custGeom>
                <a:avLst/>
                <a:gdLst>
                  <a:gd name="connsiteX0" fmla="*/ 0 w 60960"/>
                  <a:gd name="connsiteY0" fmla="*/ 0 h 14001"/>
                  <a:gd name="connsiteX1" fmla="*/ 60960 w 60960"/>
                  <a:gd name="connsiteY1" fmla="*/ 14002 h 14001"/>
                </a:gdLst>
                <a:ahLst/>
                <a:cxnLst>
                  <a:cxn ang="0">
                    <a:pos x="connsiteX0" y="connsiteY0"/>
                  </a:cxn>
                  <a:cxn ang="0">
                    <a:pos x="connsiteX1" y="connsiteY1"/>
                  </a:cxn>
                </a:cxnLst>
                <a:rect l="l" t="t" r="r" b="b"/>
                <a:pathLst>
                  <a:path w="60960" h="14001">
                    <a:moveTo>
                      <a:pt x="0" y="0"/>
                    </a:moveTo>
                    <a:lnTo>
                      <a:pt x="60960" y="1400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0EFEFAC-7504-4051-8AEE-758AEF75A007}"/>
                  </a:ext>
                </a:extLst>
              </p:cNvPr>
              <p:cNvSpPr/>
              <p:nvPr/>
            </p:nvSpPr>
            <p:spPr>
              <a:xfrm>
                <a:off x="6149180" y="3326002"/>
                <a:ext cx="59055" cy="12858"/>
              </a:xfrm>
              <a:custGeom>
                <a:avLst/>
                <a:gdLst>
                  <a:gd name="connsiteX0" fmla="*/ 59055 w 59055"/>
                  <a:gd name="connsiteY0" fmla="*/ 0 h 12858"/>
                  <a:gd name="connsiteX1" fmla="*/ 0 w 59055"/>
                  <a:gd name="connsiteY1" fmla="*/ 12859 h 12858"/>
                </a:gdLst>
                <a:ahLst/>
                <a:cxnLst>
                  <a:cxn ang="0">
                    <a:pos x="connsiteX0" y="connsiteY0"/>
                  </a:cxn>
                  <a:cxn ang="0">
                    <a:pos x="connsiteX1" y="connsiteY1"/>
                  </a:cxn>
                </a:cxnLst>
                <a:rect l="l" t="t" r="r" b="b"/>
                <a:pathLst>
                  <a:path w="59055" h="12858">
                    <a:moveTo>
                      <a:pt x="59055" y="0"/>
                    </a:moveTo>
                    <a:lnTo>
                      <a:pt x="0" y="1285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09130570-A702-47ED-BCFE-41E049465867}"/>
                  </a:ext>
                </a:extLst>
              </p:cNvPr>
              <p:cNvSpPr/>
              <p:nvPr/>
            </p:nvSpPr>
            <p:spPr>
              <a:xfrm>
                <a:off x="6259480" y="3337051"/>
                <a:ext cx="30861" cy="18669"/>
              </a:xfrm>
              <a:custGeom>
                <a:avLst/>
                <a:gdLst>
                  <a:gd name="connsiteX0" fmla="*/ 0 w 30861"/>
                  <a:gd name="connsiteY0" fmla="*/ 0 h 18669"/>
                  <a:gd name="connsiteX1" fmla="*/ 30861 w 30861"/>
                  <a:gd name="connsiteY1" fmla="*/ 18669 h 18669"/>
                </a:gdLst>
                <a:ahLst/>
                <a:cxnLst>
                  <a:cxn ang="0">
                    <a:pos x="connsiteX0" y="connsiteY0"/>
                  </a:cxn>
                  <a:cxn ang="0">
                    <a:pos x="connsiteX1" y="connsiteY1"/>
                  </a:cxn>
                </a:cxnLst>
                <a:rect l="l" t="t" r="r" b="b"/>
                <a:pathLst>
                  <a:path w="30861" h="18669">
                    <a:moveTo>
                      <a:pt x="0" y="0"/>
                    </a:moveTo>
                    <a:lnTo>
                      <a:pt x="30861" y="1866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93C87416-27C4-4638-ABB5-F79B039A2D11}"/>
                  </a:ext>
                </a:extLst>
              </p:cNvPr>
              <p:cNvSpPr/>
              <p:nvPr/>
            </p:nvSpPr>
            <p:spPr>
              <a:xfrm>
                <a:off x="6394163" y="3258279"/>
                <a:ext cx="42672" cy="77914"/>
              </a:xfrm>
              <a:custGeom>
                <a:avLst/>
                <a:gdLst>
                  <a:gd name="connsiteX0" fmla="*/ 42672 w 42672"/>
                  <a:gd name="connsiteY0" fmla="*/ 0 h 77914"/>
                  <a:gd name="connsiteX1" fmla="*/ 0 w 42672"/>
                  <a:gd name="connsiteY1" fmla="*/ 77915 h 77914"/>
                </a:gdLst>
                <a:ahLst/>
                <a:cxnLst>
                  <a:cxn ang="0">
                    <a:pos x="connsiteX0" y="connsiteY0"/>
                  </a:cxn>
                  <a:cxn ang="0">
                    <a:pos x="connsiteX1" y="connsiteY1"/>
                  </a:cxn>
                </a:cxnLst>
                <a:rect l="l" t="t" r="r" b="b"/>
                <a:pathLst>
                  <a:path w="42672" h="77914">
                    <a:moveTo>
                      <a:pt x="42672" y="0"/>
                    </a:moveTo>
                    <a:lnTo>
                      <a:pt x="0" y="779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54E4BB1D-E284-4D56-AA01-455D44E7F875}"/>
                  </a:ext>
                </a:extLst>
              </p:cNvPr>
              <p:cNvSpPr/>
              <p:nvPr/>
            </p:nvSpPr>
            <p:spPr>
              <a:xfrm>
                <a:off x="5914389" y="3312000"/>
                <a:ext cx="73342" cy="127349"/>
              </a:xfrm>
              <a:custGeom>
                <a:avLst/>
                <a:gdLst>
                  <a:gd name="connsiteX0" fmla="*/ 73342 w 73342"/>
                  <a:gd name="connsiteY0" fmla="*/ 0 h 127349"/>
                  <a:gd name="connsiteX1" fmla="*/ 0 w 73342"/>
                  <a:gd name="connsiteY1" fmla="*/ 127349 h 127349"/>
                </a:gdLst>
                <a:ahLst/>
                <a:cxnLst>
                  <a:cxn ang="0">
                    <a:pos x="connsiteX0" y="connsiteY0"/>
                  </a:cxn>
                  <a:cxn ang="0">
                    <a:pos x="connsiteX1" y="connsiteY1"/>
                  </a:cxn>
                </a:cxnLst>
                <a:rect l="l" t="t" r="r" b="b"/>
                <a:pathLst>
                  <a:path w="73342" h="127349">
                    <a:moveTo>
                      <a:pt x="73342" y="0"/>
                    </a:moveTo>
                    <a:lnTo>
                      <a:pt x="0" y="12734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0D559B9F-8373-4472-92C4-E8F918EE2BC0}"/>
                  </a:ext>
                </a:extLst>
              </p:cNvPr>
              <p:cNvSpPr/>
              <p:nvPr/>
            </p:nvSpPr>
            <p:spPr>
              <a:xfrm>
                <a:off x="6210902" y="3334384"/>
                <a:ext cx="318134" cy="318134"/>
              </a:xfrm>
              <a:custGeom>
                <a:avLst/>
                <a:gdLst>
                  <a:gd name="connsiteX0" fmla="*/ 318135 w 318134"/>
                  <a:gd name="connsiteY0" fmla="*/ 159068 h 318134"/>
                  <a:gd name="connsiteX1" fmla="*/ 159067 w 318134"/>
                  <a:gd name="connsiteY1" fmla="*/ 318135 h 318134"/>
                  <a:gd name="connsiteX2" fmla="*/ 0 w 318134"/>
                  <a:gd name="connsiteY2" fmla="*/ 159067 h 318134"/>
                  <a:gd name="connsiteX3" fmla="*/ 159067 w 318134"/>
                  <a:gd name="connsiteY3" fmla="*/ 0 h 318134"/>
                  <a:gd name="connsiteX4" fmla="*/ 318135 w 318134"/>
                  <a:gd name="connsiteY4" fmla="*/ 159068 h 31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4" h="318134">
                    <a:moveTo>
                      <a:pt x="318135" y="159068"/>
                    </a:moveTo>
                    <a:cubicBezTo>
                      <a:pt x="318135" y="246918"/>
                      <a:pt x="246918" y="318135"/>
                      <a:pt x="159067" y="318135"/>
                    </a:cubicBezTo>
                    <a:cubicBezTo>
                      <a:pt x="71217" y="318135"/>
                      <a:pt x="0" y="246918"/>
                      <a:pt x="0" y="159067"/>
                    </a:cubicBezTo>
                    <a:cubicBezTo>
                      <a:pt x="0" y="71217"/>
                      <a:pt x="71217" y="0"/>
                      <a:pt x="159067" y="0"/>
                    </a:cubicBezTo>
                    <a:cubicBezTo>
                      <a:pt x="246918" y="0"/>
                      <a:pt x="318135" y="71217"/>
                      <a:pt x="318135" y="159068"/>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92C8239-284B-4D88-913A-B8C74A71711B}"/>
                  </a:ext>
                </a:extLst>
              </p:cNvPr>
              <p:cNvSpPr/>
              <p:nvPr/>
            </p:nvSpPr>
            <p:spPr>
              <a:xfrm>
                <a:off x="6481031" y="3607370"/>
                <a:ext cx="153066" cy="153161"/>
              </a:xfrm>
              <a:custGeom>
                <a:avLst/>
                <a:gdLst>
                  <a:gd name="connsiteX0" fmla="*/ 0 w 153066"/>
                  <a:gd name="connsiteY0" fmla="*/ 0 h 153161"/>
                  <a:gd name="connsiteX1" fmla="*/ 153067 w 153066"/>
                  <a:gd name="connsiteY1" fmla="*/ 153162 h 153161"/>
                </a:gdLst>
                <a:ahLst/>
                <a:cxnLst>
                  <a:cxn ang="0">
                    <a:pos x="connsiteX0" y="connsiteY0"/>
                  </a:cxn>
                  <a:cxn ang="0">
                    <a:pos x="connsiteX1" y="connsiteY1"/>
                  </a:cxn>
                </a:cxnLst>
                <a:rect l="l" t="t" r="r" b="b"/>
                <a:pathLst>
                  <a:path w="153066" h="153161">
                    <a:moveTo>
                      <a:pt x="0" y="0"/>
                    </a:moveTo>
                    <a:lnTo>
                      <a:pt x="153067" y="15316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5" name="Arrow: Right 4">
            <a:extLst>
              <a:ext uri="{FF2B5EF4-FFF2-40B4-BE49-F238E27FC236}">
                <a16:creationId xmlns:a16="http://schemas.microsoft.com/office/drawing/2014/main" id="{F24BEEDE-EA3D-46B6-BD55-3727A0648D58}"/>
              </a:ext>
            </a:extLst>
          </p:cNvPr>
          <p:cNvSpPr/>
          <p:nvPr/>
        </p:nvSpPr>
        <p:spPr bwMode="auto">
          <a:xfrm>
            <a:off x="3626481" y="1825470"/>
            <a:ext cx="4145332" cy="1007270"/>
          </a:xfrm>
          <a:prstGeom prst="rightArrow">
            <a:avLst/>
          </a:prstGeom>
          <a:solidFill>
            <a:schemeClr val="bg1"/>
          </a:solidFill>
          <a:ln w="6350">
            <a:solidFill>
              <a:schemeClr val="bg1">
                <a:lumMod val="7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00B0F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https://aka.ms/ppac</a:t>
            </a:r>
            <a:endParaRPr kumimoji="0" lang="en-US" sz="1800" b="0" i="0" u="sng" strike="noStrike" kern="1200" cap="none" spc="0" normalizeH="0" baseline="0" noProof="0">
              <a:ln>
                <a:noFill/>
              </a:ln>
              <a:solidFill>
                <a:srgbClr val="00B0F0"/>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DC3B627B-5C45-484E-85F0-4CC6E613C5BC}"/>
              </a:ext>
            </a:extLst>
          </p:cNvPr>
          <p:cNvPicPr>
            <a:picLocks noChangeAspect="1"/>
          </p:cNvPicPr>
          <p:nvPr/>
        </p:nvPicPr>
        <p:blipFill>
          <a:blip r:embed="rId4"/>
          <a:stretch>
            <a:fillRect/>
          </a:stretch>
        </p:blipFill>
        <p:spPr>
          <a:xfrm>
            <a:off x="8201334" y="1384297"/>
            <a:ext cx="2635190" cy="4723720"/>
          </a:xfrm>
          <a:prstGeom prst="rect">
            <a:avLst/>
          </a:prstGeom>
        </p:spPr>
      </p:pic>
      <p:sp>
        <p:nvSpPr>
          <p:cNvPr id="9" name="Rectangle 8">
            <a:extLst>
              <a:ext uri="{FF2B5EF4-FFF2-40B4-BE49-F238E27FC236}">
                <a16:creationId xmlns:a16="http://schemas.microsoft.com/office/drawing/2014/main" id="{7689E02C-34A0-4B40-AE6B-A3664ADFE899}"/>
              </a:ext>
            </a:extLst>
          </p:cNvPr>
          <p:cNvSpPr/>
          <p:nvPr/>
        </p:nvSpPr>
        <p:spPr bwMode="auto">
          <a:xfrm>
            <a:off x="8188045" y="2049332"/>
            <a:ext cx="2550088" cy="484898"/>
          </a:xfrm>
          <a:prstGeom prst="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436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C80F7C9-A339-4362-B8FB-6BD0B8168342}"/>
              </a:ext>
            </a:extLst>
          </p:cNvPr>
          <p:cNvSpPr/>
          <p:nvPr/>
        </p:nvSpPr>
        <p:spPr bwMode="auto">
          <a:xfrm>
            <a:off x="10325100" y="2589622"/>
            <a:ext cx="1866900" cy="1629398"/>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 name="Freeform: Shape 11">
            <a:extLst>
              <a:ext uri="{FF2B5EF4-FFF2-40B4-BE49-F238E27FC236}">
                <a16:creationId xmlns:a16="http://schemas.microsoft.com/office/drawing/2014/main" id="{A60AE69E-748E-420B-9532-A337E091A71F}"/>
              </a:ext>
            </a:extLst>
          </p:cNvPr>
          <p:cNvSpPr/>
          <p:nvPr/>
        </p:nvSpPr>
        <p:spPr bwMode="auto">
          <a:xfrm>
            <a:off x="6792686" y="2322921"/>
            <a:ext cx="5196114" cy="453507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 name="Title 2">
            <a:extLst>
              <a:ext uri="{FF2B5EF4-FFF2-40B4-BE49-F238E27FC236}">
                <a16:creationId xmlns:a16="http://schemas.microsoft.com/office/drawing/2014/main" id="{B00F5D53-D7AB-444E-82C8-227402AD0A2F}"/>
              </a:ext>
            </a:extLst>
          </p:cNvPr>
          <p:cNvSpPr>
            <a:spLocks noGrp="1"/>
          </p:cNvSpPr>
          <p:nvPr>
            <p:ph type="title"/>
          </p:nvPr>
        </p:nvSpPr>
        <p:spPr>
          <a:xfrm>
            <a:off x="463615" y="475648"/>
            <a:ext cx="11306469" cy="492443"/>
          </a:xfrm>
        </p:spPr>
        <p:txBody>
          <a:bodyPr/>
          <a:lstStyle/>
          <a:p>
            <a:r>
              <a:rPr lang="en-US" sz="3200" dirty="0"/>
              <a:t>Monitoring Microsoft Dataverse</a:t>
            </a:r>
          </a:p>
        </p:txBody>
      </p:sp>
      <p:sp>
        <p:nvSpPr>
          <p:cNvPr id="14" name="Freeform: Shape 13">
            <a:extLst>
              <a:ext uri="{FF2B5EF4-FFF2-40B4-BE49-F238E27FC236}">
                <a16:creationId xmlns:a16="http://schemas.microsoft.com/office/drawing/2014/main" id="{B73116A3-0486-4B06-8CB2-533EAE752F56}"/>
              </a:ext>
            </a:extLst>
          </p:cNvPr>
          <p:cNvSpPr/>
          <p:nvPr/>
        </p:nvSpPr>
        <p:spPr bwMode="auto">
          <a:xfrm>
            <a:off x="6995886" y="2322921"/>
            <a:ext cx="5196114" cy="453507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1734944B-9251-42B2-A63E-5298C4B82519}"/>
              </a:ext>
            </a:extLst>
          </p:cNvPr>
          <p:cNvGrpSpPr/>
          <p:nvPr/>
        </p:nvGrpSpPr>
        <p:grpSpPr>
          <a:xfrm>
            <a:off x="466042" y="1247776"/>
            <a:ext cx="7806448" cy="4848224"/>
            <a:chOff x="466042" y="1447801"/>
            <a:chExt cx="7386188" cy="4587220"/>
          </a:xfrm>
        </p:grpSpPr>
        <p:pic>
          <p:nvPicPr>
            <p:cNvPr id="16" name="Picture 15">
              <a:extLst>
                <a:ext uri="{FF2B5EF4-FFF2-40B4-BE49-F238E27FC236}">
                  <a16:creationId xmlns:a16="http://schemas.microsoft.com/office/drawing/2014/main" id="{685CE055-6160-47FE-8AA2-23AE05D04B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 b="-15771"/>
            <a:stretch/>
          </p:blipFill>
          <p:spPr>
            <a:xfrm>
              <a:off x="761793" y="1786948"/>
              <a:ext cx="6731198" cy="3941657"/>
            </a:xfrm>
            <a:prstGeom prst="rect">
              <a:avLst/>
            </a:prstGeom>
            <a:solidFill>
              <a:srgbClr val="FFFFFF"/>
            </a:solidFill>
          </p:spPr>
        </p:pic>
        <p:pic>
          <p:nvPicPr>
            <p:cNvPr id="17" name="Picture 16" descr="A close up of a screen&#10;&#10;Description automatically generated">
              <a:extLst>
                <a:ext uri="{FF2B5EF4-FFF2-40B4-BE49-F238E27FC236}">
                  <a16:creationId xmlns:a16="http://schemas.microsoft.com/office/drawing/2014/main" id="{430A1B16-F81F-448B-9B53-EC13234B4B3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6042" y="1447801"/>
              <a:ext cx="7386188" cy="4587220"/>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grpSp>
      <p:sp>
        <p:nvSpPr>
          <p:cNvPr id="18" name="TextBox 17">
            <a:extLst>
              <a:ext uri="{FF2B5EF4-FFF2-40B4-BE49-F238E27FC236}">
                <a16:creationId xmlns:a16="http://schemas.microsoft.com/office/drawing/2014/main" id="{C8F4F4D1-08A6-4B2B-B771-95AF2709BC68}"/>
              </a:ext>
            </a:extLst>
          </p:cNvPr>
          <p:cNvSpPr txBox="1"/>
          <p:nvPr/>
        </p:nvSpPr>
        <p:spPr>
          <a:xfrm>
            <a:off x="8978900" y="4162949"/>
            <a:ext cx="2747059" cy="193899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Click on Change Filters to select from a list of environments you have access to, as well as adjust the date range. The data will only be presented in the prior 28-day period</a:t>
            </a:r>
            <a:r>
              <a:rPr kumimoji="0" lang="en-US" sz="1800" b="1" i="0" u="none" strike="noStrike" kern="1200" cap="none" spc="0" normalizeH="0" baseline="0" noProof="0">
                <a:ln>
                  <a:noFill/>
                </a:ln>
                <a:solidFill>
                  <a:srgbClr val="FFFFFF"/>
                </a:solidFill>
                <a:effectLst/>
                <a:uLnTx/>
                <a:uFillTx/>
                <a:latin typeface="Segoe UI"/>
                <a:ea typeface="+mn-ea"/>
                <a:cs typeface="+mn-cs"/>
              </a:rPr>
              <a:t>.</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Diamond 164">
            <a:extLst>
              <a:ext uri="{FF2B5EF4-FFF2-40B4-BE49-F238E27FC236}">
                <a16:creationId xmlns:a16="http://schemas.microsoft.com/office/drawing/2014/main" id="{EAF741C5-CB61-4481-B763-5C0B80B27C64}"/>
              </a:ext>
            </a:extLst>
          </p:cNvPr>
          <p:cNvSpPr/>
          <p:nvPr/>
        </p:nvSpPr>
        <p:spPr bwMode="auto">
          <a:xfrm rot="10800000" flipH="1" flipV="1">
            <a:off x="10327934" y="0"/>
            <a:ext cx="1864066" cy="120512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34336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iamond 10">
            <a:extLst>
              <a:ext uri="{FF2B5EF4-FFF2-40B4-BE49-F238E27FC236}">
                <a16:creationId xmlns:a16="http://schemas.microsoft.com/office/drawing/2014/main" id="{F781F3F2-3C7D-4EFB-9C21-A0A064304658}"/>
              </a:ext>
            </a:extLst>
          </p:cNvPr>
          <p:cNvSpPr/>
          <p:nvPr/>
        </p:nvSpPr>
        <p:spPr bwMode="auto">
          <a:xfrm rot="16200000">
            <a:off x="-553504" y="6195316"/>
            <a:ext cx="1529991" cy="1529991"/>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 name="Title 2">
            <a:extLst>
              <a:ext uri="{FF2B5EF4-FFF2-40B4-BE49-F238E27FC236}">
                <a16:creationId xmlns:a16="http://schemas.microsoft.com/office/drawing/2014/main" id="{C42119E8-C463-4C46-959C-79D8A0D5641B}"/>
              </a:ext>
            </a:extLst>
          </p:cNvPr>
          <p:cNvSpPr>
            <a:spLocks noGrp="1"/>
          </p:cNvSpPr>
          <p:nvPr>
            <p:ph type="title"/>
          </p:nvPr>
        </p:nvSpPr>
        <p:spPr>
          <a:xfrm>
            <a:off x="463615" y="475648"/>
            <a:ext cx="11306469" cy="492443"/>
          </a:xfrm>
        </p:spPr>
        <p:txBody>
          <a:bodyPr/>
          <a:lstStyle/>
          <a:p>
            <a:r>
              <a:rPr lang="en-US" dirty="0"/>
              <a:t>Detailed Insight on Microsoft Dataverse</a:t>
            </a:r>
          </a:p>
        </p:txBody>
      </p:sp>
      <p:sp>
        <p:nvSpPr>
          <p:cNvPr id="18" name="Rectangle 17">
            <a:extLst>
              <a:ext uri="{FF2B5EF4-FFF2-40B4-BE49-F238E27FC236}">
                <a16:creationId xmlns:a16="http://schemas.microsoft.com/office/drawing/2014/main" id="{4D44F1E2-184F-471E-9639-86A80805D66B}"/>
              </a:ext>
            </a:extLst>
          </p:cNvPr>
          <p:cNvSpPr/>
          <p:nvPr/>
        </p:nvSpPr>
        <p:spPr>
          <a:xfrm>
            <a:off x="0" y="1478255"/>
            <a:ext cx="12192000" cy="458699"/>
          </a:xfrm>
          <a:prstGeom prst="rect">
            <a:avLst/>
          </a:prstGeom>
          <a:solidFill>
            <a:schemeClr val="tx1"/>
          </a:solidFill>
          <a:ln w="9525" cap="flat" cmpd="sng" algn="ctr">
            <a:noFill/>
            <a:prstDash val="dash"/>
          </a:ln>
          <a:effectLst/>
        </p:spPr>
        <p:txBody>
          <a:bodyPr wrap="square" lIns="457200" tIns="45720" rIns="457200" bIns="4572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rPr>
              <a:t>View insights at the environment level</a:t>
            </a:r>
          </a:p>
        </p:txBody>
      </p:sp>
      <p:sp>
        <p:nvSpPr>
          <p:cNvPr id="20" name="Rectangle 22">
            <a:extLst>
              <a:ext uri="{FF2B5EF4-FFF2-40B4-BE49-F238E27FC236}">
                <a16:creationId xmlns:a16="http://schemas.microsoft.com/office/drawing/2014/main" id="{4586814B-AFFC-4640-AE86-9ADDE0C90772}"/>
              </a:ext>
            </a:extLst>
          </p:cNvPr>
          <p:cNvSpPr/>
          <p:nvPr/>
        </p:nvSpPr>
        <p:spPr bwMode="auto">
          <a:xfrm>
            <a:off x="457200" y="2540360"/>
            <a:ext cx="4480906" cy="364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Number of active users, trends, top active users</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Mode of access by OS, device type, browser, business unit, security role</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Dataverse out of the box and custom entity usage based of Creates, Reads, Updates, Deletes</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System Jobs, Plug-in’s and API call statistics</a:t>
            </a:r>
          </a:p>
        </p:txBody>
      </p:sp>
      <p:sp>
        <p:nvSpPr>
          <p:cNvPr id="23" name="Rectangle 24">
            <a:extLst>
              <a:ext uri="{FF2B5EF4-FFF2-40B4-BE49-F238E27FC236}">
                <a16:creationId xmlns:a16="http://schemas.microsoft.com/office/drawing/2014/main" id="{98A1E5AF-34AD-40BF-A1B0-318A4908F0DE}"/>
              </a:ext>
            </a:extLst>
          </p:cNvPr>
          <p:cNvSpPr/>
          <p:nvPr/>
        </p:nvSpPr>
        <p:spPr bwMode="auto">
          <a:xfrm>
            <a:off x="5227870" y="2540360"/>
            <a:ext cx="5054648" cy="364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500"/>
              </a:spcBef>
              <a:spcAft>
                <a:spcPts val="500"/>
              </a:spcAft>
              <a:buClrTx/>
              <a:buSzTx/>
              <a:buFontTx/>
              <a:buNone/>
              <a:tabLst/>
              <a:defRPr/>
            </a:pPr>
            <a:r>
              <a:rPr kumimoji="0" lang="en-US" sz="1600" b="0" i="0" u="none" strike="noStrike" kern="1200" cap="none" spc="0" normalizeH="0" baseline="0" noProof="0" dirty="0">
                <a:ln w="0"/>
                <a:solidFill>
                  <a:srgbClr val="3C3C41"/>
                </a:solidFill>
                <a:effectLst/>
                <a:uLnTx/>
                <a:uFillTx/>
                <a:latin typeface="Segoe UI"/>
                <a:ea typeface="Segoe UI" pitchFamily="34" charset="0"/>
                <a:cs typeface="Segoe UI" pitchFamily="34" charset="0"/>
              </a:rPr>
              <a:t>As an administrator:</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Confirm access modes by OS, device types or browser is compliant with standards of your organization</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Understand specific CRUD (Create, Read, Update, Delete) activities performed with your apps</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Get an overview of overall health by regular checks on platform API calls, system jobs operating, plug-in’s used by app makers</a:t>
            </a:r>
          </a:p>
        </p:txBody>
      </p:sp>
      <p:sp>
        <p:nvSpPr>
          <p:cNvPr id="24" name="TextBox 23">
            <a:extLst>
              <a:ext uri="{FF2B5EF4-FFF2-40B4-BE49-F238E27FC236}">
                <a16:creationId xmlns:a16="http://schemas.microsoft.com/office/drawing/2014/main" id="{9A27CA3A-4536-4FBA-B956-8E694D45AE35}"/>
              </a:ext>
            </a:extLst>
          </p:cNvPr>
          <p:cNvSpPr txBox="1"/>
          <p:nvPr/>
        </p:nvSpPr>
        <p:spPr>
          <a:xfrm>
            <a:off x="457200" y="2081661"/>
            <a:ext cx="1315462" cy="458699"/>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Pro Semibold"/>
                <a:ea typeface="+mn-ea"/>
                <a:cs typeface="+mn-cs"/>
              </a:rPr>
              <a:t> </a:t>
            </a:r>
          </a:p>
        </p:txBody>
      </p:sp>
      <p:sp>
        <p:nvSpPr>
          <p:cNvPr id="26" name="TextBox 25">
            <a:extLst>
              <a:ext uri="{FF2B5EF4-FFF2-40B4-BE49-F238E27FC236}">
                <a16:creationId xmlns:a16="http://schemas.microsoft.com/office/drawing/2014/main" id="{63B42790-1E33-48E6-AA17-C88B371F4312}"/>
              </a:ext>
            </a:extLst>
          </p:cNvPr>
          <p:cNvSpPr txBox="1"/>
          <p:nvPr/>
        </p:nvSpPr>
        <p:spPr>
          <a:xfrm>
            <a:off x="5227870" y="2081661"/>
            <a:ext cx="1315462" cy="458699"/>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Pro Semibold"/>
              <a:ea typeface="+mn-ea"/>
              <a:cs typeface="+mn-cs"/>
            </a:endParaRPr>
          </a:p>
        </p:txBody>
      </p:sp>
      <p:sp>
        <p:nvSpPr>
          <p:cNvPr id="28" name="people_3" title="Icon of a person surrounded by brackets">
            <a:extLst>
              <a:ext uri="{FF2B5EF4-FFF2-40B4-BE49-F238E27FC236}">
                <a16:creationId xmlns:a16="http://schemas.microsoft.com/office/drawing/2014/main" id="{8CACB50D-AA54-4C60-AE8A-8F01BB0CD227}"/>
              </a:ext>
            </a:extLst>
          </p:cNvPr>
          <p:cNvSpPr>
            <a:spLocks noChangeAspect="1" noEditPoints="1"/>
          </p:cNvSpPr>
          <p:nvPr/>
        </p:nvSpPr>
        <p:spPr bwMode="auto">
          <a:xfrm>
            <a:off x="5606695" y="2170743"/>
            <a:ext cx="278310" cy="280534"/>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people_11" title="Icon of two people with a chat bubble">
            <a:extLst>
              <a:ext uri="{FF2B5EF4-FFF2-40B4-BE49-F238E27FC236}">
                <a16:creationId xmlns:a16="http://schemas.microsoft.com/office/drawing/2014/main" id="{B6377DEA-0693-4A61-832D-C8A335FAD599}"/>
              </a:ext>
            </a:extLst>
          </p:cNvPr>
          <p:cNvSpPr>
            <a:spLocks noChangeAspect="1" noEditPoints="1"/>
          </p:cNvSpPr>
          <p:nvPr/>
        </p:nvSpPr>
        <p:spPr bwMode="auto">
          <a:xfrm>
            <a:off x="838124" y="2170743"/>
            <a:ext cx="292126" cy="280534"/>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3" name="Group 32">
            <a:extLst>
              <a:ext uri="{FF2B5EF4-FFF2-40B4-BE49-F238E27FC236}">
                <a16:creationId xmlns:a16="http://schemas.microsoft.com/office/drawing/2014/main" id="{03BFAA03-3619-426C-A41F-6C01AB5A3519}"/>
              </a:ext>
            </a:extLst>
          </p:cNvPr>
          <p:cNvGrpSpPr/>
          <p:nvPr/>
        </p:nvGrpSpPr>
        <p:grpSpPr>
          <a:xfrm>
            <a:off x="11386249" y="-151391"/>
            <a:ext cx="933290" cy="1208565"/>
            <a:chOff x="-282259" y="5856037"/>
            <a:chExt cx="1567299" cy="2029576"/>
          </a:xfrm>
        </p:grpSpPr>
        <p:sp>
          <p:nvSpPr>
            <p:cNvPr id="34" name="Diamond 33">
              <a:extLst>
                <a:ext uri="{FF2B5EF4-FFF2-40B4-BE49-F238E27FC236}">
                  <a16:creationId xmlns:a16="http://schemas.microsoft.com/office/drawing/2014/main" id="{069F4D7E-3229-4B42-B691-AAF461B3479C}"/>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5" name="Diamond 34">
              <a:extLst>
                <a:ext uri="{FF2B5EF4-FFF2-40B4-BE49-F238E27FC236}">
                  <a16:creationId xmlns:a16="http://schemas.microsoft.com/office/drawing/2014/main" id="{DFCAA180-E17F-41D0-8BAC-746C61EC7520}"/>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Diamond 35">
              <a:extLst>
                <a:ext uri="{FF2B5EF4-FFF2-40B4-BE49-F238E27FC236}">
                  <a16:creationId xmlns:a16="http://schemas.microsoft.com/office/drawing/2014/main" id="{F7466F10-7C1B-442B-A36C-B989FDC6DDBD}"/>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58751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C14FBCE-F34D-4EA5-B979-EDBA2515ADC7}"/>
              </a:ext>
            </a:extLst>
          </p:cNvPr>
          <p:cNvSpPr/>
          <p:nvPr/>
        </p:nvSpPr>
        <p:spPr bwMode="auto">
          <a:xfrm>
            <a:off x="1" y="1"/>
            <a:ext cx="5993076" cy="5993077"/>
          </a:xfrm>
          <a:custGeom>
            <a:avLst/>
            <a:gdLst>
              <a:gd name="connsiteX0" fmla="*/ 0 w 5993076"/>
              <a:gd name="connsiteY0" fmla="*/ 0 h 5993077"/>
              <a:gd name="connsiteX1" fmla="*/ 5993076 w 5993076"/>
              <a:gd name="connsiteY1" fmla="*/ 0 h 5993077"/>
              <a:gd name="connsiteX2" fmla="*/ 0 w 5993076"/>
              <a:gd name="connsiteY2" fmla="*/ 5993077 h 5993077"/>
            </a:gdLst>
            <a:ahLst/>
            <a:cxnLst>
              <a:cxn ang="0">
                <a:pos x="connsiteX0" y="connsiteY0"/>
              </a:cxn>
              <a:cxn ang="0">
                <a:pos x="connsiteX1" y="connsiteY1"/>
              </a:cxn>
              <a:cxn ang="0">
                <a:pos x="connsiteX2" y="connsiteY2"/>
              </a:cxn>
            </a:cxnLst>
            <a:rect l="l" t="t" r="r" b="b"/>
            <a:pathLst>
              <a:path w="5993076" h="5993077">
                <a:moveTo>
                  <a:pt x="0" y="0"/>
                </a:moveTo>
                <a:lnTo>
                  <a:pt x="5993076" y="0"/>
                </a:lnTo>
                <a:lnTo>
                  <a:pt x="0" y="5993077"/>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2" name="Title 2">
            <a:extLst>
              <a:ext uri="{FF2B5EF4-FFF2-40B4-BE49-F238E27FC236}">
                <a16:creationId xmlns:a16="http://schemas.microsoft.com/office/drawing/2014/main" id="{64910A18-622E-466E-AF5F-7923CAD7C396}"/>
              </a:ext>
            </a:extLst>
          </p:cNvPr>
          <p:cNvSpPr>
            <a:spLocks noGrp="1"/>
          </p:cNvSpPr>
          <p:nvPr>
            <p:ph type="title"/>
          </p:nvPr>
        </p:nvSpPr>
        <p:spPr>
          <a:xfrm>
            <a:off x="463615" y="475648"/>
            <a:ext cx="4336985" cy="861774"/>
          </a:xfrm>
        </p:spPr>
        <p:txBody>
          <a:bodyPr/>
          <a:lstStyle/>
          <a:p>
            <a:r>
              <a:rPr lang="en-US" sz="3200" dirty="0">
                <a:solidFill>
                  <a:schemeClr val="bg1"/>
                </a:solidFill>
              </a:rPr>
              <a:t>Power Automate </a:t>
            </a:r>
            <a:r>
              <a:rPr lang="en-US" sz="2400" dirty="0">
                <a:solidFill>
                  <a:schemeClr val="bg1"/>
                </a:solidFill>
              </a:rPr>
              <a:t>Environment level views</a:t>
            </a:r>
          </a:p>
        </p:txBody>
      </p:sp>
      <p:sp>
        <p:nvSpPr>
          <p:cNvPr id="23" name="TextBox 22">
            <a:extLst>
              <a:ext uri="{FF2B5EF4-FFF2-40B4-BE49-F238E27FC236}">
                <a16:creationId xmlns:a16="http://schemas.microsoft.com/office/drawing/2014/main" id="{6457FA59-02B8-44FE-ACB8-B5412EF3CEA3}"/>
              </a:ext>
            </a:extLst>
          </p:cNvPr>
          <p:cNvSpPr txBox="1"/>
          <p:nvPr/>
        </p:nvSpPr>
        <p:spPr>
          <a:xfrm>
            <a:off x="463615" y="1529407"/>
            <a:ext cx="2736785" cy="984885"/>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49" normalizeH="0" baseline="0" noProof="0" dirty="0">
                <a:ln>
                  <a:noFill/>
                </a:ln>
                <a:solidFill>
                  <a:srgbClr val="FFFFFF"/>
                </a:solidFill>
                <a:effectLst/>
                <a:uLnTx/>
                <a:uFillTx/>
                <a:latin typeface="Segoe UI Semibold"/>
                <a:ea typeface="+mn-ea"/>
                <a:cs typeface="+mn-cs"/>
              </a:rPr>
              <a:t>Analytics is available for a 7, 14, 28-day time periods and allows users to switch between environments. </a:t>
            </a:r>
            <a:endParaRPr kumimoji="0" lang="en-US" sz="1600" b="1" i="0" u="none" strike="noStrike" kern="1200" cap="none" spc="-49" normalizeH="0" baseline="0" noProof="0" dirty="0">
              <a:ln>
                <a:noFill/>
              </a:ln>
              <a:solidFill>
                <a:srgbClr val="FFFFFF"/>
              </a:solidFill>
              <a:effectLst/>
              <a:uLnTx/>
              <a:uFillTx/>
              <a:latin typeface="Segoe UI Semibold"/>
              <a:ea typeface="+mn-ea"/>
              <a:cs typeface="+mn-cs"/>
            </a:endParaRPr>
          </a:p>
        </p:txBody>
      </p:sp>
      <p:sp>
        <p:nvSpPr>
          <p:cNvPr id="24" name="Freeform: Shape 23">
            <a:extLst>
              <a:ext uri="{FF2B5EF4-FFF2-40B4-BE49-F238E27FC236}">
                <a16:creationId xmlns:a16="http://schemas.microsoft.com/office/drawing/2014/main" id="{73CAD653-43C6-4F93-8CE1-0AFA6D0A5E39}"/>
              </a:ext>
            </a:extLst>
          </p:cNvPr>
          <p:cNvSpPr/>
          <p:nvPr/>
        </p:nvSpPr>
        <p:spPr bwMode="auto">
          <a:xfrm>
            <a:off x="1998912" y="-2038350"/>
            <a:ext cx="10193087" cy="8896350"/>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25" name="Group 24">
            <a:extLst>
              <a:ext uri="{FF2B5EF4-FFF2-40B4-BE49-F238E27FC236}">
                <a16:creationId xmlns:a16="http://schemas.microsoft.com/office/drawing/2014/main" id="{3C80401A-CFE8-4147-A62F-D4067BCE8B72}"/>
              </a:ext>
            </a:extLst>
          </p:cNvPr>
          <p:cNvGrpSpPr/>
          <p:nvPr/>
        </p:nvGrpSpPr>
        <p:grpSpPr>
          <a:xfrm>
            <a:off x="3664014" y="1099599"/>
            <a:ext cx="8382000" cy="5131303"/>
            <a:chOff x="1594559" y="271286"/>
            <a:chExt cx="10184640" cy="6237056"/>
          </a:xfrm>
        </p:grpSpPr>
        <p:pic>
          <p:nvPicPr>
            <p:cNvPr id="26" name="Picture 25">
              <a:extLst>
                <a:ext uri="{FF2B5EF4-FFF2-40B4-BE49-F238E27FC236}">
                  <a16:creationId xmlns:a16="http://schemas.microsoft.com/office/drawing/2014/main" id="{81F3E88A-AA06-4E5D-846B-380D7A191A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54819" y="3405457"/>
              <a:ext cx="5224380" cy="3102885"/>
            </a:xfrm>
            <a:prstGeom prst="rect">
              <a:avLst/>
            </a:prstGeom>
          </p:spPr>
        </p:pic>
        <p:pic>
          <p:nvPicPr>
            <p:cNvPr id="27" name="Picture 26">
              <a:extLst>
                <a:ext uri="{FF2B5EF4-FFF2-40B4-BE49-F238E27FC236}">
                  <a16:creationId xmlns:a16="http://schemas.microsoft.com/office/drawing/2014/main" id="{47987483-6AA4-4F21-BC2B-5E0684B6DD4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94559" y="3387097"/>
              <a:ext cx="4873566" cy="3121245"/>
            </a:xfrm>
            <a:prstGeom prst="rect">
              <a:avLst/>
            </a:prstGeom>
          </p:spPr>
        </p:pic>
        <p:pic>
          <p:nvPicPr>
            <p:cNvPr id="28" name="Picture 27">
              <a:extLst>
                <a:ext uri="{FF2B5EF4-FFF2-40B4-BE49-F238E27FC236}">
                  <a16:creationId xmlns:a16="http://schemas.microsoft.com/office/drawing/2014/main" id="{A37AFB49-72D8-4036-977A-C17073502F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54819" y="271286"/>
              <a:ext cx="5224380" cy="3072698"/>
            </a:xfrm>
            <a:prstGeom prst="rect">
              <a:avLst/>
            </a:prstGeom>
          </p:spPr>
        </p:pic>
      </p:grpSp>
    </p:spTree>
    <p:extLst>
      <p:ext uri="{BB962C8B-B14F-4D97-AF65-F5344CB8AC3E}">
        <p14:creationId xmlns:p14="http://schemas.microsoft.com/office/powerpoint/2010/main" val="3042170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iamond 31">
            <a:extLst>
              <a:ext uri="{FF2B5EF4-FFF2-40B4-BE49-F238E27FC236}">
                <a16:creationId xmlns:a16="http://schemas.microsoft.com/office/drawing/2014/main" id="{764888EF-2CAC-4B1B-991D-080097B6254E}"/>
              </a:ext>
            </a:extLst>
          </p:cNvPr>
          <p:cNvSpPr/>
          <p:nvPr/>
        </p:nvSpPr>
        <p:spPr bwMode="auto">
          <a:xfrm rot="16200000">
            <a:off x="-553504" y="6195316"/>
            <a:ext cx="1529991" cy="1529991"/>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 name="Title 2">
            <a:extLst>
              <a:ext uri="{FF2B5EF4-FFF2-40B4-BE49-F238E27FC236}">
                <a16:creationId xmlns:a16="http://schemas.microsoft.com/office/drawing/2014/main" id="{177F7CEE-A0E5-43CC-97D8-0743737D5311}"/>
              </a:ext>
            </a:extLst>
          </p:cNvPr>
          <p:cNvSpPr>
            <a:spLocks noGrp="1"/>
          </p:cNvSpPr>
          <p:nvPr>
            <p:ph type="title"/>
          </p:nvPr>
        </p:nvSpPr>
        <p:spPr>
          <a:xfrm>
            <a:off x="463615" y="475648"/>
            <a:ext cx="11306469" cy="984885"/>
          </a:xfrm>
        </p:spPr>
        <p:txBody>
          <a:bodyPr/>
          <a:lstStyle/>
          <a:p>
            <a:r>
              <a:rPr lang="en-US" dirty="0"/>
              <a:t>Power Automate admin analytics provides environment</a:t>
            </a:r>
            <a:br>
              <a:rPr lang="en-US" dirty="0"/>
            </a:br>
            <a:r>
              <a:rPr lang="en-US" dirty="0"/>
              <a:t>level views </a:t>
            </a:r>
          </a:p>
        </p:txBody>
      </p:sp>
      <p:sp>
        <p:nvSpPr>
          <p:cNvPr id="20" name="Content Placeholder 1">
            <a:extLst>
              <a:ext uri="{FF2B5EF4-FFF2-40B4-BE49-F238E27FC236}">
                <a16:creationId xmlns:a16="http://schemas.microsoft.com/office/drawing/2014/main" id="{F70F4665-8154-4232-86AB-529B258F9969}"/>
              </a:ext>
            </a:extLst>
          </p:cNvPr>
          <p:cNvSpPr txBox="1">
            <a:spLocks/>
          </p:cNvSpPr>
          <p:nvPr/>
        </p:nvSpPr>
        <p:spPr>
          <a:xfrm>
            <a:off x="457200" y="6373791"/>
            <a:ext cx="10883302" cy="1692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000" kern="1200" spc="-93"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600" kern="1200" spc="-93"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93" baseline="0">
                <a:solidFill>
                  <a:schemeClr val="tx2"/>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93"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3C3C41"/>
              </a:buClr>
              <a:buSzPct val="90000"/>
              <a:buFont typeface="Wingdings" panose="05000000000000000000" pitchFamily="2" charset="2"/>
              <a:buNone/>
              <a:tabLst/>
              <a:defRPr/>
            </a:pPr>
            <a:r>
              <a:rPr kumimoji="0" lang="en-US" sz="1100" b="1" i="0" u="none" strike="noStrike" kern="1200" cap="none" spc="0" normalizeH="0" baseline="0" noProof="0" dirty="0">
                <a:ln>
                  <a:noFill/>
                </a:ln>
                <a:solidFill>
                  <a:srgbClr val="3C3C41"/>
                </a:solidFill>
                <a:effectLst/>
                <a:uLnTx/>
                <a:uFillTx/>
                <a:latin typeface="Segoe UI"/>
                <a:ea typeface="+mn-ea"/>
                <a:cs typeface="Segoe UI" panose="020B0502040204020203" pitchFamily="34" charset="0"/>
              </a:rPr>
              <a:t>Note</a:t>
            </a:r>
            <a:r>
              <a:rPr kumimoji="0" lang="en-US" sz="1100" b="0" i="0" u="none" strike="noStrike" kern="1200" cap="none" spc="0" normalizeH="0" baseline="0" noProof="0" dirty="0">
                <a:ln>
                  <a:noFill/>
                </a:ln>
                <a:solidFill>
                  <a:srgbClr val="3C3C41"/>
                </a:solidFill>
                <a:effectLst/>
                <a:uLnTx/>
                <a:uFillTx/>
                <a:latin typeface="Segoe UI"/>
                <a:ea typeface="+mn-ea"/>
                <a:cs typeface="Segoe UI" panose="020B0502040204020203" pitchFamily="34" charset="0"/>
              </a:rPr>
              <a:t> – Desktop Flow analytics is available in the COE toolkit</a:t>
            </a:r>
            <a:endParaRPr kumimoji="0" lang="en-US" sz="1050" b="1" i="0" u="none" strike="noStrike" kern="1200" cap="none" spc="0" normalizeH="0" baseline="0" noProof="0" dirty="0">
              <a:ln>
                <a:noFill/>
              </a:ln>
              <a:solidFill>
                <a:srgbClr val="3C3C41"/>
              </a:solidFill>
              <a:effectLst/>
              <a:uLnTx/>
              <a:uFillTx/>
              <a:latin typeface="Segoe UI"/>
              <a:ea typeface="+mn-ea"/>
              <a:cs typeface="Segoe UI" panose="020B0502040204020203" pitchFamily="34" charset="0"/>
            </a:endParaRPr>
          </a:p>
        </p:txBody>
      </p:sp>
      <p:sp>
        <p:nvSpPr>
          <p:cNvPr id="22" name="Rectangle 21">
            <a:extLst>
              <a:ext uri="{FF2B5EF4-FFF2-40B4-BE49-F238E27FC236}">
                <a16:creationId xmlns:a16="http://schemas.microsoft.com/office/drawing/2014/main" id="{90B5F3CA-3180-4A7F-AA07-E289EB4926EF}"/>
              </a:ext>
            </a:extLst>
          </p:cNvPr>
          <p:cNvSpPr/>
          <p:nvPr/>
        </p:nvSpPr>
        <p:spPr>
          <a:xfrm>
            <a:off x="0" y="1478255"/>
            <a:ext cx="12192000" cy="458699"/>
          </a:xfrm>
          <a:prstGeom prst="rect">
            <a:avLst/>
          </a:prstGeom>
          <a:solidFill>
            <a:schemeClr val="tx1"/>
          </a:solidFill>
          <a:ln w="9525" cap="flat" cmpd="sng" algn="ctr">
            <a:noFill/>
            <a:prstDash val="dash"/>
          </a:ln>
          <a:effectLst/>
        </p:spPr>
        <p:txBody>
          <a:bodyPr wrap="square" lIns="457200" tIns="45720" rIns="457200" bIns="4572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rPr>
              <a:t>Administrators can view data at the environment level </a:t>
            </a:r>
          </a:p>
        </p:txBody>
      </p:sp>
      <p:sp>
        <p:nvSpPr>
          <p:cNvPr id="23" name="Rectangle 22">
            <a:extLst>
              <a:ext uri="{FF2B5EF4-FFF2-40B4-BE49-F238E27FC236}">
                <a16:creationId xmlns:a16="http://schemas.microsoft.com/office/drawing/2014/main" id="{A8A858E7-D909-41D7-9314-F99BC716EB6F}"/>
              </a:ext>
            </a:extLst>
          </p:cNvPr>
          <p:cNvSpPr/>
          <p:nvPr/>
        </p:nvSpPr>
        <p:spPr bwMode="auto">
          <a:xfrm>
            <a:off x="457200" y="2540360"/>
            <a:ext cx="3192953" cy="364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Type of flows created</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Flow creation trends</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Created flow list of view</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Run metrics – Active runs, success and failure</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Flow in use and trend</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Shared flows and types, flow names, number of shares</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Connectors by runs, number of connections, flows involved and drill down on flows</a:t>
            </a:r>
          </a:p>
        </p:txBody>
      </p:sp>
      <p:sp>
        <p:nvSpPr>
          <p:cNvPr id="24" name="Rectangle 23">
            <a:extLst>
              <a:ext uri="{FF2B5EF4-FFF2-40B4-BE49-F238E27FC236}">
                <a16:creationId xmlns:a16="http://schemas.microsoft.com/office/drawing/2014/main" id="{342A839E-859B-489E-B8F2-3F733062CAC6}"/>
              </a:ext>
            </a:extLst>
          </p:cNvPr>
          <p:cNvSpPr/>
          <p:nvPr/>
        </p:nvSpPr>
        <p:spPr bwMode="auto">
          <a:xfrm>
            <a:off x="3855547" y="2540360"/>
            <a:ext cx="3192953" cy="364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Total number of errors based off error types</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Errors across flows with list of errors by flow name</a:t>
            </a:r>
          </a:p>
        </p:txBody>
      </p:sp>
      <p:sp>
        <p:nvSpPr>
          <p:cNvPr id="25" name="Rectangle 24">
            <a:extLst>
              <a:ext uri="{FF2B5EF4-FFF2-40B4-BE49-F238E27FC236}">
                <a16:creationId xmlns:a16="http://schemas.microsoft.com/office/drawing/2014/main" id="{B4AE73AB-94A5-4F44-B6DF-C846CA30BE90}"/>
              </a:ext>
            </a:extLst>
          </p:cNvPr>
          <p:cNvSpPr/>
          <p:nvPr/>
        </p:nvSpPr>
        <p:spPr bwMode="auto">
          <a:xfrm>
            <a:off x="7253894" y="2540360"/>
            <a:ext cx="4480906" cy="364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500"/>
              </a:spcBef>
              <a:spcAft>
                <a:spcPts val="500"/>
              </a:spcAft>
              <a:buClrTx/>
              <a:buSzTx/>
              <a:buFontTx/>
              <a:buNone/>
              <a:tabLst/>
              <a:defRPr/>
            </a:pPr>
            <a:r>
              <a:rPr kumimoji="0" lang="en-US" sz="1600" b="0" i="0" u="none" strike="noStrike" kern="1200" cap="none" spc="0" normalizeH="0" baseline="0" noProof="0">
                <a:ln w="0"/>
                <a:solidFill>
                  <a:srgbClr val="3C3C41"/>
                </a:solidFill>
                <a:effectLst/>
                <a:uLnTx/>
                <a:uFillTx/>
                <a:latin typeface="Segoe UI"/>
                <a:ea typeface="Segoe UI" pitchFamily="34" charset="0"/>
                <a:cs typeface="Segoe UI" pitchFamily="34" charset="0"/>
              </a:rPr>
              <a:t>As an administrator:</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w="0"/>
                <a:solidFill>
                  <a:srgbClr val="3C3C41"/>
                </a:solidFill>
                <a:effectLst/>
                <a:uLnTx/>
                <a:uFillTx/>
                <a:latin typeface="Segoe UI"/>
                <a:ea typeface="+mn-ea"/>
                <a:cs typeface="Segoe UI" pitchFamily="34" charset="0"/>
              </a:rPr>
              <a:t>Monitor usage and look for insights related to types of flows that ae in use</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w="0"/>
                <a:solidFill>
                  <a:srgbClr val="3C3C41"/>
                </a:solidFill>
                <a:effectLst/>
                <a:uLnTx/>
                <a:uFillTx/>
                <a:latin typeface="Segoe UI"/>
                <a:ea typeface="+mn-ea"/>
                <a:cs typeface="Segoe UI" pitchFamily="34" charset="0"/>
              </a:rPr>
              <a:t>Identify common errors by looking for errors by error type</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w="0"/>
                <a:solidFill>
                  <a:srgbClr val="3C3C41"/>
                </a:solidFill>
                <a:effectLst/>
                <a:uLnTx/>
                <a:uFillTx/>
                <a:latin typeface="Segoe UI"/>
                <a:ea typeface="+mn-ea"/>
                <a:cs typeface="Segoe UI" pitchFamily="34" charset="0"/>
              </a:rPr>
              <a:t>Get insights into connector usage per flow along with flow creator email. Adjust data loss prevention policies to ensure no unnecessary flows are created in the environments and ensure overall security of platform</a:t>
            </a:r>
          </a:p>
        </p:txBody>
      </p:sp>
      <p:sp>
        <p:nvSpPr>
          <p:cNvPr id="26" name="TextBox 25">
            <a:extLst>
              <a:ext uri="{FF2B5EF4-FFF2-40B4-BE49-F238E27FC236}">
                <a16:creationId xmlns:a16="http://schemas.microsoft.com/office/drawing/2014/main" id="{74F5FB62-ED27-4BF3-AF29-18CF786030DF}"/>
              </a:ext>
            </a:extLst>
          </p:cNvPr>
          <p:cNvSpPr txBox="1"/>
          <p:nvPr/>
        </p:nvSpPr>
        <p:spPr>
          <a:xfrm>
            <a:off x="457200" y="2081661"/>
            <a:ext cx="1315462" cy="458699"/>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Pro Semibold"/>
                <a:ea typeface="+mn-ea"/>
                <a:cs typeface="+mn-cs"/>
              </a:rPr>
              <a:t> </a:t>
            </a:r>
          </a:p>
        </p:txBody>
      </p:sp>
      <p:sp>
        <p:nvSpPr>
          <p:cNvPr id="27" name="TextBox 26">
            <a:extLst>
              <a:ext uri="{FF2B5EF4-FFF2-40B4-BE49-F238E27FC236}">
                <a16:creationId xmlns:a16="http://schemas.microsoft.com/office/drawing/2014/main" id="{C00701C6-DDBB-4C9B-A52C-BAB20DF97851}"/>
              </a:ext>
            </a:extLst>
          </p:cNvPr>
          <p:cNvSpPr txBox="1"/>
          <p:nvPr/>
        </p:nvSpPr>
        <p:spPr>
          <a:xfrm>
            <a:off x="3855547" y="2081661"/>
            <a:ext cx="1315462" cy="458699"/>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Pro Semibold"/>
              <a:ea typeface="+mn-ea"/>
              <a:cs typeface="+mn-cs"/>
            </a:endParaRPr>
          </a:p>
        </p:txBody>
      </p:sp>
      <p:sp>
        <p:nvSpPr>
          <p:cNvPr id="28" name="TextBox 27">
            <a:extLst>
              <a:ext uri="{FF2B5EF4-FFF2-40B4-BE49-F238E27FC236}">
                <a16:creationId xmlns:a16="http://schemas.microsoft.com/office/drawing/2014/main" id="{E4EBDD82-AF4B-4646-813F-6471BF4D83CF}"/>
              </a:ext>
            </a:extLst>
          </p:cNvPr>
          <p:cNvSpPr txBox="1"/>
          <p:nvPr/>
        </p:nvSpPr>
        <p:spPr>
          <a:xfrm>
            <a:off x="7253894" y="2081661"/>
            <a:ext cx="1315462" cy="458699"/>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Pro Semibold"/>
              <a:ea typeface="+mn-ea"/>
              <a:cs typeface="+mn-cs"/>
            </a:endParaRPr>
          </a:p>
        </p:txBody>
      </p:sp>
      <p:sp>
        <p:nvSpPr>
          <p:cNvPr id="29" name="Hospital_E91D" title="Icon of a first-aid box">
            <a:extLst>
              <a:ext uri="{FF2B5EF4-FFF2-40B4-BE49-F238E27FC236}">
                <a16:creationId xmlns:a16="http://schemas.microsoft.com/office/drawing/2014/main" id="{46F590C6-7FCD-425C-98BC-17184FBE2A22}"/>
              </a:ext>
            </a:extLst>
          </p:cNvPr>
          <p:cNvSpPr>
            <a:spLocks noChangeAspect="1" noEditPoints="1"/>
          </p:cNvSpPr>
          <p:nvPr/>
        </p:nvSpPr>
        <p:spPr bwMode="auto">
          <a:xfrm>
            <a:off x="4241252" y="2170743"/>
            <a:ext cx="323604" cy="280534"/>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0" name="people_3" title="Icon of a person surrounded by brackets">
            <a:extLst>
              <a:ext uri="{FF2B5EF4-FFF2-40B4-BE49-F238E27FC236}">
                <a16:creationId xmlns:a16="http://schemas.microsoft.com/office/drawing/2014/main" id="{DC808D99-0D3B-45C5-AF1E-89454752FE75}"/>
              </a:ext>
            </a:extLst>
          </p:cNvPr>
          <p:cNvSpPr>
            <a:spLocks noChangeAspect="1" noEditPoints="1"/>
          </p:cNvSpPr>
          <p:nvPr/>
        </p:nvSpPr>
        <p:spPr bwMode="auto">
          <a:xfrm>
            <a:off x="7632719" y="2170743"/>
            <a:ext cx="278310" cy="280534"/>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people_11" title="Icon of two people with a chat bubble">
            <a:extLst>
              <a:ext uri="{FF2B5EF4-FFF2-40B4-BE49-F238E27FC236}">
                <a16:creationId xmlns:a16="http://schemas.microsoft.com/office/drawing/2014/main" id="{E25D9719-F452-470F-8A08-E7BBA390005F}"/>
              </a:ext>
            </a:extLst>
          </p:cNvPr>
          <p:cNvSpPr>
            <a:spLocks noChangeAspect="1" noEditPoints="1"/>
          </p:cNvSpPr>
          <p:nvPr/>
        </p:nvSpPr>
        <p:spPr bwMode="auto">
          <a:xfrm>
            <a:off x="838124" y="2170743"/>
            <a:ext cx="292126" cy="280534"/>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3" name="Group 32">
            <a:extLst>
              <a:ext uri="{FF2B5EF4-FFF2-40B4-BE49-F238E27FC236}">
                <a16:creationId xmlns:a16="http://schemas.microsoft.com/office/drawing/2014/main" id="{E52A2865-5E39-44E3-BAF1-2D464BD89C34}"/>
              </a:ext>
            </a:extLst>
          </p:cNvPr>
          <p:cNvGrpSpPr/>
          <p:nvPr/>
        </p:nvGrpSpPr>
        <p:grpSpPr>
          <a:xfrm>
            <a:off x="11386249" y="-151391"/>
            <a:ext cx="933290" cy="1208565"/>
            <a:chOff x="-282259" y="5856037"/>
            <a:chExt cx="1567299" cy="2029576"/>
          </a:xfrm>
        </p:grpSpPr>
        <p:sp>
          <p:nvSpPr>
            <p:cNvPr id="34" name="Diamond 33">
              <a:extLst>
                <a:ext uri="{FF2B5EF4-FFF2-40B4-BE49-F238E27FC236}">
                  <a16:creationId xmlns:a16="http://schemas.microsoft.com/office/drawing/2014/main" id="{54F44149-44C8-4242-A1AA-3EC52F7E313B}"/>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5" name="Diamond 34">
              <a:extLst>
                <a:ext uri="{FF2B5EF4-FFF2-40B4-BE49-F238E27FC236}">
                  <a16:creationId xmlns:a16="http://schemas.microsoft.com/office/drawing/2014/main" id="{A88A66A4-9D12-44F9-8ED4-F6758A461465}"/>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Diamond 35">
              <a:extLst>
                <a:ext uri="{FF2B5EF4-FFF2-40B4-BE49-F238E27FC236}">
                  <a16:creationId xmlns:a16="http://schemas.microsoft.com/office/drawing/2014/main" id="{1E3000CE-948D-426D-8180-A97FA0C3751B}"/>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02449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A4B061D-EC23-4753-8C59-CB3FCFA33FCE}"/>
              </a:ext>
            </a:extLst>
          </p:cNvPr>
          <p:cNvCxnSpPr>
            <a:cxnSpLocks/>
          </p:cNvCxnSpPr>
          <p:nvPr/>
        </p:nvCxnSpPr>
        <p:spPr>
          <a:xfrm>
            <a:off x="638488" y="3521323"/>
            <a:ext cx="0" cy="3016781"/>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C690DD5-B920-4E6E-952D-E0EF8B7FD826}"/>
              </a:ext>
            </a:extLst>
          </p:cNvPr>
          <p:cNvSpPr/>
          <p:nvPr/>
        </p:nvSpPr>
        <p:spPr bwMode="auto">
          <a:xfrm>
            <a:off x="476863" y="3521324"/>
            <a:ext cx="3211077" cy="3016781"/>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225425" marR="0" lvl="0" indent="-225425" algn="l" defTabSz="914400" rtl="0" eaLnBrk="1" fontAlgn="base" latinLnBrk="0" hangingPunct="1">
              <a:lnSpc>
                <a:spcPct val="100000"/>
              </a:lnSpc>
              <a:spcBef>
                <a:spcPts val="800"/>
              </a:spcBef>
              <a:spcAft>
                <a:spcPts val="800"/>
              </a:spcAft>
              <a:buClrTx/>
              <a:buSzTx/>
              <a:buFontTx/>
              <a:buBlip>
                <a:blip r:embed="rId3"/>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API usage</a:t>
            </a:r>
          </a:p>
          <a:p>
            <a:pPr marL="225425" marR="0" lvl="0" indent="-225425" algn="l" defTabSz="914400" rtl="0" eaLnBrk="1" fontAlgn="base" latinLnBrk="0" hangingPunct="1">
              <a:lnSpc>
                <a:spcPct val="100000"/>
              </a:lnSpc>
              <a:spcBef>
                <a:spcPts val="800"/>
              </a:spcBef>
              <a:spcAft>
                <a:spcPts val="800"/>
              </a:spcAft>
              <a:buClrTx/>
              <a:buSzTx/>
              <a:buFontTx/>
              <a:buBlip>
                <a:blip r:embed="rId3"/>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Runs by day</a:t>
            </a:r>
          </a:p>
          <a:p>
            <a:pPr marL="225425" marR="0" lvl="0" indent="-225425" algn="l" defTabSz="914400" rtl="0" eaLnBrk="1" fontAlgn="base" latinLnBrk="0" hangingPunct="1">
              <a:lnSpc>
                <a:spcPct val="100000"/>
              </a:lnSpc>
              <a:spcBef>
                <a:spcPts val="800"/>
              </a:spcBef>
              <a:spcAft>
                <a:spcPts val="800"/>
              </a:spcAft>
              <a:buClrTx/>
              <a:buSzTx/>
              <a:buFontTx/>
              <a:buBlip>
                <a:blip r:embed="rId3"/>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Total number of runs for</a:t>
            </a:r>
            <a:br>
              <a:rPr kumimoji="0" lang="en-US" sz="1600" b="0" i="0" u="none" strike="noStrike" kern="1200" cap="none" spc="0" normalizeH="0" baseline="0" noProof="0">
                <a:ln>
                  <a:noFill/>
                </a:ln>
                <a:solidFill>
                  <a:srgbClr val="3C3C41"/>
                </a:solidFill>
                <a:effectLst/>
                <a:uLnTx/>
                <a:uFillTx/>
                <a:latin typeface="Segoe UI"/>
                <a:ea typeface="+mn-ea"/>
                <a:cs typeface="+mn-cs"/>
              </a:rPr>
            </a:br>
            <a:r>
              <a:rPr kumimoji="0" lang="en-US" sz="1600" b="0" i="0" u="none" strike="noStrike" kern="1200" cap="none" spc="0" normalizeH="0" baseline="0" noProof="0">
                <a:ln>
                  <a:noFill/>
                </a:ln>
                <a:solidFill>
                  <a:srgbClr val="3C3C41"/>
                </a:solidFill>
                <a:effectLst/>
                <a:uLnTx/>
                <a:uFillTx/>
                <a:latin typeface="Segoe UI"/>
                <a:ea typeface="+mn-ea"/>
                <a:cs typeface="+mn-cs"/>
              </a:rPr>
              <a:t>the flow</a:t>
            </a:r>
          </a:p>
          <a:p>
            <a:pPr marL="225425" marR="0" lvl="0" indent="-225425" algn="l" defTabSz="914400" rtl="0" eaLnBrk="1" fontAlgn="base" latinLnBrk="0" hangingPunct="1">
              <a:lnSpc>
                <a:spcPct val="100000"/>
              </a:lnSpc>
              <a:spcBef>
                <a:spcPts val="800"/>
              </a:spcBef>
              <a:spcAft>
                <a:spcPts val="800"/>
              </a:spcAft>
              <a:buClrTx/>
              <a:buSzTx/>
              <a:buFontTx/>
              <a:buBlip>
                <a:blip r:embed="rId3"/>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Gain insights into when the flow is run with the flow run trends </a:t>
            </a:r>
            <a:endParaRPr kumimoji="0" lang="en-US" sz="1600" b="0" i="0" u="none" strike="noStrike" kern="1200" cap="none" spc="0" normalizeH="0" baseline="0" noProof="0">
              <a:ln w="0"/>
              <a:solidFill>
                <a:srgbClr val="3C3C41"/>
              </a:solidFill>
              <a:effectLst>
                <a:outerShdw blurRad="38100" dist="19050" dir="2700000" algn="tl" rotWithShape="0">
                  <a:srgbClr val="3C3C41">
                    <a:alpha val="40000"/>
                  </a:srgbClr>
                </a:outerShdw>
              </a:effectLst>
              <a:uLnTx/>
              <a:uFillTx/>
              <a:latin typeface="Segoe UI"/>
              <a:ea typeface="Segoe UI" pitchFamily="34" charset="0"/>
              <a:cs typeface="Segoe UI" pitchFamily="34" charset="0"/>
            </a:endParaRPr>
          </a:p>
        </p:txBody>
      </p:sp>
      <p:sp>
        <p:nvSpPr>
          <p:cNvPr id="43" name="Title 2">
            <a:extLst>
              <a:ext uri="{FF2B5EF4-FFF2-40B4-BE49-F238E27FC236}">
                <a16:creationId xmlns:a16="http://schemas.microsoft.com/office/drawing/2014/main" id="{D501F666-6215-4808-9269-16F767FCDC91}"/>
              </a:ext>
            </a:extLst>
          </p:cNvPr>
          <p:cNvSpPr>
            <a:spLocks noGrp="1"/>
          </p:cNvSpPr>
          <p:nvPr>
            <p:ph type="title"/>
          </p:nvPr>
        </p:nvSpPr>
        <p:spPr>
          <a:xfrm>
            <a:off x="463615" y="475648"/>
            <a:ext cx="11306469" cy="984885"/>
          </a:xfrm>
        </p:spPr>
        <p:txBody>
          <a:bodyPr/>
          <a:lstStyle/>
          <a:p>
            <a:r>
              <a:rPr lang="en-US"/>
              <a:t>Maker analytics for Power Automate – Individual flow</a:t>
            </a:r>
            <a:br>
              <a:rPr lang="en-US"/>
            </a:br>
            <a:r>
              <a:rPr lang="en-US"/>
              <a:t>level views </a:t>
            </a:r>
          </a:p>
        </p:txBody>
      </p:sp>
      <p:pic>
        <p:nvPicPr>
          <p:cNvPr id="44" name="Picture 43">
            <a:extLst>
              <a:ext uri="{FF2B5EF4-FFF2-40B4-BE49-F238E27FC236}">
                <a16:creationId xmlns:a16="http://schemas.microsoft.com/office/drawing/2014/main" id="{A3B1429A-DD1E-44C1-B6DD-4200DBF1DC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1398" y="4342924"/>
            <a:ext cx="2786538" cy="2201113"/>
          </a:xfrm>
          <a:prstGeom prst="rect">
            <a:avLst/>
          </a:prstGeom>
        </p:spPr>
      </p:pic>
      <p:pic>
        <p:nvPicPr>
          <p:cNvPr id="45" name="Picture 44">
            <a:extLst>
              <a:ext uri="{FF2B5EF4-FFF2-40B4-BE49-F238E27FC236}">
                <a16:creationId xmlns:a16="http://schemas.microsoft.com/office/drawing/2014/main" id="{7518EF66-1D8D-489D-A2B4-4FDB5504568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76236" y="2378451"/>
            <a:ext cx="2756862" cy="1699092"/>
          </a:xfrm>
          <a:prstGeom prst="rect">
            <a:avLst/>
          </a:prstGeom>
        </p:spPr>
      </p:pic>
      <p:sp>
        <p:nvSpPr>
          <p:cNvPr id="46" name="Rectangle 45">
            <a:extLst>
              <a:ext uri="{FF2B5EF4-FFF2-40B4-BE49-F238E27FC236}">
                <a16:creationId xmlns:a16="http://schemas.microsoft.com/office/drawing/2014/main" id="{52CB731B-5456-463A-B829-DBC3CC374418}"/>
              </a:ext>
            </a:extLst>
          </p:cNvPr>
          <p:cNvSpPr/>
          <p:nvPr/>
        </p:nvSpPr>
        <p:spPr bwMode="auto">
          <a:xfrm>
            <a:off x="476863" y="3475602"/>
            <a:ext cx="3200400" cy="4572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57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w="0"/>
                <a:solidFill>
                  <a:srgbClr val="3C3C41"/>
                </a:solidFill>
                <a:effectLst/>
                <a:uLnTx/>
                <a:uFillTx/>
                <a:latin typeface="Segoe UI Semibold"/>
                <a:ea typeface="Segoe UI" pitchFamily="34" charset="0"/>
                <a:cs typeface="Segoe UI" pitchFamily="34" charset="0"/>
              </a:rPr>
              <a:t>Flow Usage</a:t>
            </a:r>
          </a:p>
        </p:txBody>
      </p:sp>
      <p:cxnSp>
        <p:nvCxnSpPr>
          <p:cNvPr id="47" name="Straight Connector 46">
            <a:extLst>
              <a:ext uri="{FF2B5EF4-FFF2-40B4-BE49-F238E27FC236}">
                <a16:creationId xmlns:a16="http://schemas.microsoft.com/office/drawing/2014/main" id="{D0C96922-9BEC-44BB-970E-5D5ED5EB629C}"/>
              </a:ext>
            </a:extLst>
          </p:cNvPr>
          <p:cNvCxnSpPr>
            <a:cxnSpLocks/>
          </p:cNvCxnSpPr>
          <p:nvPr/>
        </p:nvCxnSpPr>
        <p:spPr>
          <a:xfrm>
            <a:off x="4594039" y="3521323"/>
            <a:ext cx="0" cy="3016781"/>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C2D6AE4-DE85-4B97-84EA-C12B8C3633E0}"/>
              </a:ext>
            </a:extLst>
          </p:cNvPr>
          <p:cNvSpPr/>
          <p:nvPr/>
        </p:nvSpPr>
        <p:spPr bwMode="auto">
          <a:xfrm>
            <a:off x="4434794" y="3521324"/>
            <a:ext cx="3200400" cy="3016781"/>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225425" marR="0" lvl="0" indent="-225425" algn="l" defTabSz="914400" rtl="0" eaLnBrk="1" fontAlgn="base" latinLnBrk="0" hangingPunct="1">
              <a:lnSpc>
                <a:spcPct val="100000"/>
              </a:lnSpc>
              <a:spcBef>
                <a:spcPts val="800"/>
              </a:spcBef>
              <a:spcAft>
                <a:spcPts val="800"/>
              </a:spcAft>
              <a:buClrTx/>
              <a:buSzTx/>
              <a:buFontTx/>
              <a:buBlip>
                <a:blip r:embed="rId3"/>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The number of errors per day </a:t>
            </a:r>
          </a:p>
          <a:p>
            <a:pPr marL="225425" marR="0" lvl="0" indent="-225425" algn="l" defTabSz="914400" rtl="0" eaLnBrk="1" fontAlgn="base" latinLnBrk="0" hangingPunct="1">
              <a:lnSpc>
                <a:spcPct val="100000"/>
              </a:lnSpc>
              <a:spcBef>
                <a:spcPts val="800"/>
              </a:spcBef>
              <a:spcAft>
                <a:spcPts val="800"/>
              </a:spcAft>
              <a:buClrTx/>
              <a:buSzTx/>
              <a:buFontTx/>
              <a:buBlip>
                <a:blip r:embed="rId3"/>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Flow errors by type</a:t>
            </a:r>
          </a:p>
          <a:p>
            <a:pPr marL="225425" marR="0" lvl="0" indent="-225425" algn="l" defTabSz="914400" rtl="0" eaLnBrk="1" fontAlgn="base" latinLnBrk="0" hangingPunct="1">
              <a:lnSpc>
                <a:spcPct val="100000"/>
              </a:lnSpc>
              <a:spcBef>
                <a:spcPts val="800"/>
              </a:spcBef>
              <a:spcAft>
                <a:spcPts val="800"/>
              </a:spcAft>
              <a:buClrTx/>
              <a:buSzTx/>
              <a:buFontTx/>
              <a:buBlip>
                <a:blip r:embed="rId3"/>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Understand the details of a specific error – Error source, action or trigger name, error status code, error count, last error occurrence, last error message and detail</a:t>
            </a:r>
          </a:p>
        </p:txBody>
      </p:sp>
      <p:sp>
        <p:nvSpPr>
          <p:cNvPr id="49" name="Rectangle 48">
            <a:extLst>
              <a:ext uri="{FF2B5EF4-FFF2-40B4-BE49-F238E27FC236}">
                <a16:creationId xmlns:a16="http://schemas.microsoft.com/office/drawing/2014/main" id="{3AA50641-145C-4FFB-9C69-E97159484A22}"/>
              </a:ext>
            </a:extLst>
          </p:cNvPr>
          <p:cNvSpPr/>
          <p:nvPr/>
        </p:nvSpPr>
        <p:spPr bwMode="auto">
          <a:xfrm>
            <a:off x="4434795" y="3475602"/>
            <a:ext cx="3200400" cy="4572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57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w="0"/>
                <a:solidFill>
                  <a:srgbClr val="3C3C41"/>
                </a:solidFill>
                <a:effectLst/>
                <a:uLnTx/>
                <a:uFillTx/>
                <a:latin typeface="Segoe UI Semibold"/>
                <a:ea typeface="Segoe UI" pitchFamily="34" charset="0"/>
                <a:cs typeface="Segoe UI" pitchFamily="34" charset="0"/>
              </a:rPr>
              <a:t>Flow Health</a:t>
            </a:r>
          </a:p>
        </p:txBody>
      </p:sp>
      <p:grpSp>
        <p:nvGrpSpPr>
          <p:cNvPr id="50" name="Group 49">
            <a:extLst>
              <a:ext uri="{FF2B5EF4-FFF2-40B4-BE49-F238E27FC236}">
                <a16:creationId xmlns:a16="http://schemas.microsoft.com/office/drawing/2014/main" id="{6D903757-E463-48B1-8D72-B21A57B0FFAF}"/>
              </a:ext>
            </a:extLst>
          </p:cNvPr>
          <p:cNvGrpSpPr/>
          <p:nvPr/>
        </p:nvGrpSpPr>
        <p:grpSpPr>
          <a:xfrm rot="5400000">
            <a:off x="9962838" y="4118405"/>
            <a:ext cx="183658" cy="183658"/>
            <a:chOff x="5689600" y="4792663"/>
            <a:chExt cx="612648" cy="612648"/>
          </a:xfrm>
        </p:grpSpPr>
        <p:sp>
          <p:nvSpPr>
            <p:cNvPr id="51" name="Flowchart: Connector 50">
              <a:extLst>
                <a:ext uri="{FF2B5EF4-FFF2-40B4-BE49-F238E27FC236}">
                  <a16:creationId xmlns:a16="http://schemas.microsoft.com/office/drawing/2014/main" id="{84AFFBFD-C8D5-47F8-B67C-A341C6B85CDE}"/>
                </a:ext>
              </a:extLst>
            </p:cNvPr>
            <p:cNvSpPr/>
            <p:nvPr/>
          </p:nvSpPr>
          <p:spPr bwMode="auto">
            <a:xfrm>
              <a:off x="5689600" y="4792663"/>
              <a:ext cx="612648" cy="61264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122637B7-73CE-4414-A26D-3D8B6EBF1266}"/>
                </a:ext>
              </a:extLst>
            </p:cNvPr>
            <p:cNvGrpSpPr/>
            <p:nvPr/>
          </p:nvGrpSpPr>
          <p:grpSpPr>
            <a:xfrm>
              <a:off x="5759400" y="4901486"/>
              <a:ext cx="473049" cy="395002"/>
              <a:chOff x="6948964" y="3789361"/>
              <a:chExt cx="343733" cy="287021"/>
            </a:xfrm>
          </p:grpSpPr>
          <p:sp>
            <p:nvSpPr>
              <p:cNvPr id="53" name="Arrow: Chevron 52">
                <a:extLst>
                  <a:ext uri="{FF2B5EF4-FFF2-40B4-BE49-F238E27FC236}">
                    <a16:creationId xmlns:a16="http://schemas.microsoft.com/office/drawing/2014/main" id="{D4D66452-BC12-4542-96B9-F2959C8A4101}"/>
                  </a:ext>
                </a:extLst>
              </p:cNvPr>
              <p:cNvSpPr/>
              <p:nvPr/>
            </p:nvSpPr>
            <p:spPr bwMode="auto">
              <a:xfrm>
                <a:off x="6948964" y="3815239"/>
                <a:ext cx="235268" cy="235266"/>
              </a:xfrm>
              <a:prstGeom prst="chevron">
                <a:avLst>
                  <a:gd name="adj" fmla="val 4754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5210B49-B763-4D4F-BC70-00E0C2B7CB35}"/>
                  </a:ext>
                </a:extLst>
              </p:cNvPr>
              <p:cNvSpPr/>
              <p:nvPr/>
            </p:nvSpPr>
            <p:spPr bwMode="auto">
              <a:xfrm>
                <a:off x="7005676" y="3789361"/>
                <a:ext cx="287021" cy="287021"/>
              </a:xfrm>
              <a:prstGeom prst="chevron">
                <a:avLst>
                  <a:gd name="adj" fmla="val 4754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5" name="Freeform: Shape 54">
            <a:extLst>
              <a:ext uri="{FF2B5EF4-FFF2-40B4-BE49-F238E27FC236}">
                <a16:creationId xmlns:a16="http://schemas.microsoft.com/office/drawing/2014/main" id="{C2EDA01D-0E64-420D-B2AB-4C53E6B06AAC}"/>
              </a:ext>
            </a:extLst>
          </p:cNvPr>
          <p:cNvSpPr/>
          <p:nvPr/>
        </p:nvSpPr>
        <p:spPr bwMode="auto">
          <a:xfrm>
            <a:off x="7917336" y="1"/>
            <a:ext cx="4274663" cy="6857999"/>
          </a:xfrm>
          <a:custGeom>
            <a:avLst/>
            <a:gdLst>
              <a:gd name="connsiteX0" fmla="*/ 3054916 w 4274663"/>
              <a:gd name="connsiteY0" fmla="*/ 0 h 6857999"/>
              <a:gd name="connsiteX1" fmla="*/ 4274663 w 4274663"/>
              <a:gd name="connsiteY1" fmla="*/ 0 h 6857999"/>
              <a:gd name="connsiteX2" fmla="*/ 4274663 w 4274663"/>
              <a:gd name="connsiteY2" fmla="*/ 6857999 h 6857999"/>
              <a:gd name="connsiteX3" fmla="*/ 0 w 4274663"/>
              <a:gd name="connsiteY3" fmla="*/ 6857999 h 6857999"/>
              <a:gd name="connsiteX4" fmla="*/ 0 w 4274663"/>
              <a:gd name="connsiteY4" fmla="*/ 3050354 h 6857999"/>
              <a:gd name="connsiteX5" fmla="*/ 996946 w 4274663"/>
              <a:gd name="connsiteY5" fmla="*/ 2055791 h 6857999"/>
              <a:gd name="connsiteX6" fmla="*/ 995977 w 4274663"/>
              <a:gd name="connsiteY6" fmla="*/ 2055791 h 6857999"/>
              <a:gd name="connsiteX7" fmla="*/ 1229664 w 4274663"/>
              <a:gd name="connsiteY7" fmla="*/ 1822663 h 6857999"/>
              <a:gd name="connsiteX8" fmla="*/ 1229672 w 4274663"/>
              <a:gd name="connsiteY8" fmla="*/ 1822662 h 6857999"/>
              <a:gd name="connsiteX9" fmla="*/ 2302478 w 4274663"/>
              <a:gd name="connsiteY9" fmla="*/ 752422 h 6857999"/>
              <a:gd name="connsiteX10" fmla="*/ 2301510 w 4274663"/>
              <a:gd name="connsiteY10" fmla="*/ 752421 h 6857999"/>
              <a:gd name="connsiteX11" fmla="*/ 2535196 w 4274663"/>
              <a:gd name="connsiteY11" fmla="*/ 519294 h 6857999"/>
              <a:gd name="connsiteX12" fmla="*/ 2534378 w 4274663"/>
              <a:gd name="connsiteY12" fmla="*/ 519293 h 6857999"/>
              <a:gd name="connsiteX13" fmla="*/ 3054916 w 4274663"/>
              <a:gd name="connsiteY13"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4663" h="6857999">
                <a:moveTo>
                  <a:pt x="3054916" y="0"/>
                </a:moveTo>
                <a:lnTo>
                  <a:pt x="4274663" y="0"/>
                </a:lnTo>
                <a:lnTo>
                  <a:pt x="4274663" y="6857999"/>
                </a:lnTo>
                <a:lnTo>
                  <a:pt x="0" y="6857999"/>
                </a:lnTo>
                <a:lnTo>
                  <a:pt x="0" y="3050354"/>
                </a:lnTo>
                <a:lnTo>
                  <a:pt x="996946" y="2055791"/>
                </a:lnTo>
                <a:lnTo>
                  <a:pt x="995977" y="2055791"/>
                </a:lnTo>
                <a:lnTo>
                  <a:pt x="1229664" y="1822663"/>
                </a:lnTo>
                <a:cubicBezTo>
                  <a:pt x="1229667" y="1822663"/>
                  <a:pt x="1229669" y="1822662"/>
                  <a:pt x="1229672" y="1822662"/>
                </a:cubicBezTo>
                <a:lnTo>
                  <a:pt x="2302478" y="752422"/>
                </a:lnTo>
                <a:lnTo>
                  <a:pt x="2301510" y="752421"/>
                </a:lnTo>
                <a:lnTo>
                  <a:pt x="2535196" y="519294"/>
                </a:lnTo>
                <a:lnTo>
                  <a:pt x="2534378" y="519293"/>
                </a:lnTo>
                <a:lnTo>
                  <a:pt x="3054916" y="0"/>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Hospital_E91D" title="Icon of a first-aid box">
            <a:extLst>
              <a:ext uri="{FF2B5EF4-FFF2-40B4-BE49-F238E27FC236}">
                <a16:creationId xmlns:a16="http://schemas.microsoft.com/office/drawing/2014/main" id="{D87511C0-EE70-4397-8A67-1996537CAE0E}"/>
              </a:ext>
            </a:extLst>
          </p:cNvPr>
          <p:cNvSpPr>
            <a:spLocks noChangeAspect="1" noEditPoints="1"/>
          </p:cNvSpPr>
          <p:nvPr/>
        </p:nvSpPr>
        <p:spPr bwMode="auto">
          <a:xfrm>
            <a:off x="4449084" y="3128679"/>
            <a:ext cx="346429" cy="30032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8" name="graph_4" title="Icon of a pie chart">
            <a:extLst>
              <a:ext uri="{FF2B5EF4-FFF2-40B4-BE49-F238E27FC236}">
                <a16:creationId xmlns:a16="http://schemas.microsoft.com/office/drawing/2014/main" id="{C95BB719-EEA8-4AF1-BE04-3235CC517557}"/>
              </a:ext>
            </a:extLst>
          </p:cNvPr>
          <p:cNvSpPr>
            <a:spLocks noChangeAspect="1" noEditPoints="1"/>
          </p:cNvSpPr>
          <p:nvPr/>
        </p:nvSpPr>
        <p:spPr bwMode="auto">
          <a:xfrm>
            <a:off x="491152" y="3114392"/>
            <a:ext cx="315913" cy="31460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Arrow: Right 58">
            <a:extLst>
              <a:ext uri="{FF2B5EF4-FFF2-40B4-BE49-F238E27FC236}">
                <a16:creationId xmlns:a16="http://schemas.microsoft.com/office/drawing/2014/main" id="{CA95A8F9-8419-4D4F-8312-BDDA37EBEEB2}"/>
              </a:ext>
            </a:extLst>
          </p:cNvPr>
          <p:cNvSpPr/>
          <p:nvPr/>
        </p:nvSpPr>
        <p:spPr bwMode="auto">
          <a:xfrm>
            <a:off x="5898144" y="2572714"/>
            <a:ext cx="2131601" cy="562148"/>
          </a:xfrm>
          <a:prstGeom prst="rightArrow">
            <a:avLst/>
          </a:prstGeom>
          <a:solidFill>
            <a:schemeClr val="accent1"/>
          </a:solidFill>
          <a:ln w="635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070C0"/>
                </a:solidFill>
                <a:effectLst/>
                <a:uLnTx/>
                <a:uFillTx/>
                <a:latin typeface="Segoe UI Light"/>
                <a:ea typeface="+mn-ea"/>
                <a:cs typeface="+mn-cs"/>
                <a:hlinkClick r:id="rId6" invalidUrl="https:///">
                  <a:extLst>
                    <a:ext uri="{A12FA001-AC4F-418D-AE19-62706E023703}">
                      <ahyp:hlinkClr xmlns:ahyp="http://schemas.microsoft.com/office/drawing/2018/hyperlinkcolor" val="tx"/>
                    </a:ext>
                  </a:extLst>
                </a:hlinkClick>
              </a:rPr>
              <a:t>https://</a:t>
            </a:r>
            <a:r>
              <a:rPr kumimoji="0" lang="en-US" sz="1200" b="0" i="0" u="sng" strike="noStrike" kern="1200" cap="none" spc="0" normalizeH="0" baseline="0" noProof="0">
                <a:ln>
                  <a:noFill/>
                </a:ln>
                <a:solidFill>
                  <a:srgbClr val="3C3C41"/>
                </a:solidFill>
                <a:effectLst/>
                <a:uLnTx/>
                <a:uFillTx/>
                <a:latin typeface="Segoe UI Light"/>
                <a:ea typeface="+mn-ea"/>
                <a:cs typeface="+mn-cs"/>
              </a:rPr>
              <a:t>flow.microsoft.com</a:t>
            </a:r>
          </a:p>
        </p:txBody>
      </p:sp>
      <p:sp>
        <p:nvSpPr>
          <p:cNvPr id="60" name="Freeform: Shape 59">
            <a:extLst>
              <a:ext uri="{FF2B5EF4-FFF2-40B4-BE49-F238E27FC236}">
                <a16:creationId xmlns:a16="http://schemas.microsoft.com/office/drawing/2014/main" id="{9539CF3F-4B43-4C41-B92C-A3B6C4A6F452}"/>
              </a:ext>
            </a:extLst>
          </p:cNvPr>
          <p:cNvSpPr/>
          <p:nvPr/>
        </p:nvSpPr>
        <p:spPr bwMode="auto">
          <a:xfrm>
            <a:off x="0" y="1566067"/>
            <a:ext cx="9315450" cy="975588"/>
          </a:xfrm>
          <a:custGeom>
            <a:avLst/>
            <a:gdLst>
              <a:gd name="connsiteX0" fmla="*/ 0 w 9404220"/>
              <a:gd name="connsiteY0" fmla="*/ 0 h 984885"/>
              <a:gd name="connsiteX1" fmla="*/ 9404220 w 9404220"/>
              <a:gd name="connsiteY1" fmla="*/ 0 h 984885"/>
              <a:gd name="connsiteX2" fmla="*/ 9147008 w 9404220"/>
              <a:gd name="connsiteY2" fmla="*/ 256597 h 984885"/>
              <a:gd name="connsiteX3" fmla="*/ 9147000 w 9404220"/>
              <a:gd name="connsiteY3" fmla="*/ 256598 h 984885"/>
              <a:gd name="connsiteX4" fmla="*/ 8913313 w 9404220"/>
              <a:gd name="connsiteY4" fmla="*/ 489726 h 984885"/>
              <a:gd name="connsiteX5" fmla="*/ 8914282 w 9404220"/>
              <a:gd name="connsiteY5" fmla="*/ 489726 h 984885"/>
              <a:gd name="connsiteX6" fmla="*/ 8417937 w 9404220"/>
              <a:gd name="connsiteY6" fmla="*/ 984885 h 984885"/>
              <a:gd name="connsiteX7" fmla="*/ 0 w 9404220"/>
              <a:gd name="connsiteY7" fmla="*/ 984885 h 984885"/>
              <a:gd name="connsiteX8" fmla="*/ 0 w 9404220"/>
              <a:gd name="connsiteY8" fmla="*/ 0 h 98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4220" h="984885">
                <a:moveTo>
                  <a:pt x="0" y="0"/>
                </a:moveTo>
                <a:lnTo>
                  <a:pt x="9404220" y="0"/>
                </a:lnTo>
                <a:lnTo>
                  <a:pt x="9147008" y="256597"/>
                </a:lnTo>
                <a:cubicBezTo>
                  <a:pt x="9147005" y="256597"/>
                  <a:pt x="9147003" y="256598"/>
                  <a:pt x="9147000" y="256598"/>
                </a:cubicBezTo>
                <a:lnTo>
                  <a:pt x="8913313" y="489726"/>
                </a:lnTo>
                <a:lnTo>
                  <a:pt x="8914282" y="489726"/>
                </a:lnTo>
                <a:lnTo>
                  <a:pt x="8417937" y="984885"/>
                </a:lnTo>
                <a:lnTo>
                  <a:pt x="0" y="984885"/>
                </a:lnTo>
                <a:lnTo>
                  <a:pt x="0" y="0"/>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6400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rPr>
              <a:t>Flow Makers and Administrators can view details for each flow within their scope, for last 7, 14, 28 days with data refreshed every</a:t>
            </a:r>
            <a:br>
              <a:rPr kumimoji="0" lang="en-US" sz="2000" b="0" i="0" u="none" strike="noStrike" kern="1200" cap="none" spc="0" normalizeH="0" baseline="0" noProof="0">
                <a:ln>
                  <a:noFill/>
                </a:ln>
                <a:solidFill>
                  <a:srgbClr val="FFFFFF"/>
                </a:solidFill>
                <a:effectLst/>
                <a:uLnTx/>
                <a:uFillTx/>
                <a:latin typeface="Segoe UI"/>
                <a:ea typeface="+mn-ea"/>
                <a:cs typeface="Segoe UI Semilight"/>
              </a:rPr>
            </a:br>
            <a:r>
              <a:rPr kumimoji="0" lang="en-US" sz="2000" b="0" i="0" u="none" strike="noStrike" kern="1200" cap="none" spc="0" normalizeH="0" baseline="0" noProof="0">
                <a:ln>
                  <a:noFill/>
                </a:ln>
                <a:solidFill>
                  <a:srgbClr val="FFFFFF"/>
                </a:solidFill>
                <a:effectLst/>
                <a:uLnTx/>
                <a:uFillTx/>
                <a:latin typeface="Segoe UI"/>
                <a:ea typeface="+mn-ea"/>
                <a:cs typeface="Segoe UI Semilight"/>
              </a:rPr>
              <a:t>4-6 hours</a:t>
            </a:r>
          </a:p>
        </p:txBody>
      </p:sp>
    </p:spTree>
    <p:extLst>
      <p:ext uri="{BB962C8B-B14F-4D97-AF65-F5344CB8AC3E}">
        <p14:creationId xmlns:p14="http://schemas.microsoft.com/office/powerpoint/2010/main" val="2475551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45836FF-B614-4F5B-80A9-0CC63D6B62A4}"/>
              </a:ext>
            </a:extLst>
          </p:cNvPr>
          <p:cNvGrpSpPr/>
          <p:nvPr/>
        </p:nvGrpSpPr>
        <p:grpSpPr>
          <a:xfrm>
            <a:off x="3922352" y="1038373"/>
            <a:ext cx="7991648" cy="5160003"/>
            <a:chOff x="13860646" y="2973063"/>
            <a:chExt cx="9707228" cy="5963123"/>
          </a:xfrm>
        </p:grpSpPr>
        <p:grpSp>
          <p:nvGrpSpPr>
            <p:cNvPr id="21" name="Group 20">
              <a:extLst>
                <a:ext uri="{FF2B5EF4-FFF2-40B4-BE49-F238E27FC236}">
                  <a16:creationId xmlns:a16="http://schemas.microsoft.com/office/drawing/2014/main" id="{05142C89-BC46-4D52-91AC-897C71EDCA2C}"/>
                </a:ext>
              </a:extLst>
            </p:cNvPr>
            <p:cNvGrpSpPr/>
            <p:nvPr/>
          </p:nvGrpSpPr>
          <p:grpSpPr>
            <a:xfrm>
              <a:off x="18520229" y="2973063"/>
              <a:ext cx="5047644" cy="2799409"/>
              <a:chOff x="6096000" y="1318434"/>
              <a:chExt cx="5047644" cy="2799409"/>
            </a:xfrm>
          </p:grpSpPr>
          <p:pic>
            <p:nvPicPr>
              <p:cNvPr id="28" name="Picture 27">
                <a:extLst>
                  <a:ext uri="{FF2B5EF4-FFF2-40B4-BE49-F238E27FC236}">
                    <a16:creationId xmlns:a16="http://schemas.microsoft.com/office/drawing/2014/main" id="{13F8467B-7A16-46F7-A757-5BD106542E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1545123"/>
                <a:ext cx="5047644" cy="2572720"/>
              </a:xfrm>
              <a:prstGeom prst="rect">
                <a:avLst/>
              </a:prstGeom>
            </p:spPr>
          </p:pic>
          <p:pic>
            <p:nvPicPr>
              <p:cNvPr id="29" name="Picture 28">
                <a:extLst>
                  <a:ext uri="{FF2B5EF4-FFF2-40B4-BE49-F238E27FC236}">
                    <a16:creationId xmlns:a16="http://schemas.microsoft.com/office/drawing/2014/main" id="{883AB5C4-CCED-424C-8C49-5B3F69CA5DF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60190"/>
              <a:stretch/>
            </p:blipFill>
            <p:spPr>
              <a:xfrm>
                <a:off x="6096000" y="1318434"/>
                <a:ext cx="5047644" cy="233687"/>
              </a:xfrm>
              <a:prstGeom prst="rect">
                <a:avLst/>
              </a:prstGeom>
              <a:solidFill>
                <a:schemeClr val="bg1"/>
              </a:solidFill>
            </p:spPr>
          </p:pic>
        </p:grpSp>
        <p:grpSp>
          <p:nvGrpSpPr>
            <p:cNvPr id="22" name="Group 21">
              <a:extLst>
                <a:ext uri="{FF2B5EF4-FFF2-40B4-BE49-F238E27FC236}">
                  <a16:creationId xmlns:a16="http://schemas.microsoft.com/office/drawing/2014/main" id="{2C5FA36E-311F-4598-896E-0465DC07CD86}"/>
                </a:ext>
              </a:extLst>
            </p:cNvPr>
            <p:cNvGrpSpPr/>
            <p:nvPr/>
          </p:nvGrpSpPr>
          <p:grpSpPr>
            <a:xfrm>
              <a:off x="18520230" y="5845562"/>
              <a:ext cx="5047644" cy="3090615"/>
              <a:chOff x="5062487" y="4353498"/>
              <a:chExt cx="5717093" cy="3500516"/>
            </a:xfrm>
          </p:grpSpPr>
          <p:pic>
            <p:nvPicPr>
              <p:cNvPr id="25" name="Picture 24">
                <a:extLst>
                  <a:ext uri="{FF2B5EF4-FFF2-40B4-BE49-F238E27FC236}">
                    <a16:creationId xmlns:a16="http://schemas.microsoft.com/office/drawing/2014/main" id="{1B255F38-68A8-4BF9-B6DF-910D154F1BD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63494"/>
              <a:stretch/>
            </p:blipFill>
            <p:spPr>
              <a:xfrm>
                <a:off x="5062487" y="4353498"/>
                <a:ext cx="5717093" cy="253618"/>
              </a:xfrm>
              <a:prstGeom prst="rect">
                <a:avLst/>
              </a:prstGeom>
              <a:solidFill>
                <a:schemeClr val="bg1"/>
              </a:solidFill>
            </p:spPr>
          </p:pic>
          <p:pic>
            <p:nvPicPr>
              <p:cNvPr id="27" name="Picture 26">
                <a:extLst>
                  <a:ext uri="{FF2B5EF4-FFF2-40B4-BE49-F238E27FC236}">
                    <a16:creationId xmlns:a16="http://schemas.microsoft.com/office/drawing/2014/main" id="{C30A28AF-2B35-4F89-8E4A-1A75430E66E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62489" y="4575725"/>
                <a:ext cx="5717091" cy="3278289"/>
              </a:xfrm>
              <a:prstGeom prst="rect">
                <a:avLst/>
              </a:prstGeom>
            </p:spPr>
          </p:pic>
        </p:grpSp>
        <p:pic>
          <p:nvPicPr>
            <p:cNvPr id="23" name="Picture 22">
              <a:extLst>
                <a:ext uri="{FF2B5EF4-FFF2-40B4-BE49-F238E27FC236}">
                  <a16:creationId xmlns:a16="http://schemas.microsoft.com/office/drawing/2014/main" id="{5945A914-20AF-44B8-821A-4A16930191F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860646" y="5224228"/>
              <a:ext cx="4531207" cy="3711958"/>
            </a:xfrm>
            <a:prstGeom prst="rect">
              <a:avLst/>
            </a:prstGeom>
          </p:spPr>
        </p:pic>
      </p:grpSp>
      <p:sp>
        <p:nvSpPr>
          <p:cNvPr id="16" name="Freeform: Shape 15">
            <a:extLst>
              <a:ext uri="{FF2B5EF4-FFF2-40B4-BE49-F238E27FC236}">
                <a16:creationId xmlns:a16="http://schemas.microsoft.com/office/drawing/2014/main" id="{BFCCE14F-3E7E-4068-B91A-7E1152788E86}"/>
              </a:ext>
            </a:extLst>
          </p:cNvPr>
          <p:cNvSpPr/>
          <p:nvPr/>
        </p:nvSpPr>
        <p:spPr bwMode="auto">
          <a:xfrm>
            <a:off x="1" y="1"/>
            <a:ext cx="5993076" cy="5993077"/>
          </a:xfrm>
          <a:custGeom>
            <a:avLst/>
            <a:gdLst>
              <a:gd name="connsiteX0" fmla="*/ 0 w 5993076"/>
              <a:gd name="connsiteY0" fmla="*/ 0 h 5993077"/>
              <a:gd name="connsiteX1" fmla="*/ 5993076 w 5993076"/>
              <a:gd name="connsiteY1" fmla="*/ 0 h 5993077"/>
              <a:gd name="connsiteX2" fmla="*/ 0 w 5993076"/>
              <a:gd name="connsiteY2" fmla="*/ 5993077 h 5993077"/>
            </a:gdLst>
            <a:ahLst/>
            <a:cxnLst>
              <a:cxn ang="0">
                <a:pos x="connsiteX0" y="connsiteY0"/>
              </a:cxn>
              <a:cxn ang="0">
                <a:pos x="connsiteX1" y="connsiteY1"/>
              </a:cxn>
              <a:cxn ang="0">
                <a:pos x="connsiteX2" y="connsiteY2"/>
              </a:cxn>
            </a:cxnLst>
            <a:rect l="l" t="t" r="r" b="b"/>
            <a:pathLst>
              <a:path w="5993076" h="5993077">
                <a:moveTo>
                  <a:pt x="0" y="0"/>
                </a:moveTo>
                <a:lnTo>
                  <a:pt x="5993076" y="0"/>
                </a:lnTo>
                <a:lnTo>
                  <a:pt x="0" y="5993077"/>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7" name="Title 2">
            <a:extLst>
              <a:ext uri="{FF2B5EF4-FFF2-40B4-BE49-F238E27FC236}">
                <a16:creationId xmlns:a16="http://schemas.microsoft.com/office/drawing/2014/main" id="{23C79FEA-846A-4B52-A520-72EBF85FAB88}"/>
              </a:ext>
            </a:extLst>
          </p:cNvPr>
          <p:cNvSpPr>
            <a:spLocks noGrp="1"/>
          </p:cNvSpPr>
          <p:nvPr>
            <p:ph type="title"/>
          </p:nvPr>
        </p:nvSpPr>
        <p:spPr>
          <a:xfrm>
            <a:off x="463615" y="475648"/>
            <a:ext cx="3810211" cy="861774"/>
          </a:xfrm>
        </p:spPr>
        <p:txBody>
          <a:bodyPr/>
          <a:lstStyle/>
          <a:p>
            <a:r>
              <a:rPr lang="en-US" sz="3200" dirty="0">
                <a:solidFill>
                  <a:schemeClr val="bg1"/>
                </a:solidFill>
              </a:rPr>
              <a:t>Power Apps</a:t>
            </a:r>
            <a:br>
              <a:rPr lang="en-US" sz="3200" dirty="0">
                <a:solidFill>
                  <a:schemeClr val="bg1"/>
                </a:solidFill>
              </a:rPr>
            </a:br>
            <a:r>
              <a:rPr lang="en-US" sz="2400" dirty="0">
                <a:solidFill>
                  <a:schemeClr val="bg1"/>
                </a:solidFill>
              </a:rPr>
              <a:t>Environment level views</a:t>
            </a:r>
            <a:endParaRPr lang="en-US" sz="2800" dirty="0">
              <a:solidFill>
                <a:schemeClr val="bg1"/>
              </a:solidFill>
            </a:endParaRPr>
          </a:p>
        </p:txBody>
      </p:sp>
      <p:sp>
        <p:nvSpPr>
          <p:cNvPr id="18" name="TextBox 17">
            <a:extLst>
              <a:ext uri="{FF2B5EF4-FFF2-40B4-BE49-F238E27FC236}">
                <a16:creationId xmlns:a16="http://schemas.microsoft.com/office/drawing/2014/main" id="{7C8BE5F9-472E-42E5-85D4-5CBFE07E657C}"/>
              </a:ext>
            </a:extLst>
          </p:cNvPr>
          <p:cNvSpPr txBox="1"/>
          <p:nvPr/>
        </p:nvSpPr>
        <p:spPr>
          <a:xfrm>
            <a:off x="463615" y="1918296"/>
            <a:ext cx="2700499" cy="123110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49" normalizeH="0" baseline="0" noProof="0" dirty="0">
                <a:ln>
                  <a:noFill/>
                </a:ln>
                <a:solidFill>
                  <a:srgbClr val="FFFFFF"/>
                </a:solidFill>
                <a:effectLst/>
                <a:uLnTx/>
                <a:uFillTx/>
                <a:latin typeface="Segoe UI Semibold"/>
                <a:ea typeface="+mn-ea"/>
                <a:cs typeface="+mn-cs"/>
              </a:rPr>
              <a:t>Analytics is available for canvas apps for a 7, 14 and 28-day time periods and allows users to switch between environments. </a:t>
            </a:r>
          </a:p>
        </p:txBody>
      </p:sp>
      <p:sp>
        <p:nvSpPr>
          <p:cNvPr id="19" name="Freeform: Shape 18">
            <a:extLst>
              <a:ext uri="{FF2B5EF4-FFF2-40B4-BE49-F238E27FC236}">
                <a16:creationId xmlns:a16="http://schemas.microsoft.com/office/drawing/2014/main" id="{0C155797-2F42-48AE-AB00-2C0EC242E526}"/>
              </a:ext>
            </a:extLst>
          </p:cNvPr>
          <p:cNvSpPr/>
          <p:nvPr/>
        </p:nvSpPr>
        <p:spPr bwMode="auto">
          <a:xfrm>
            <a:off x="1998912" y="-2038350"/>
            <a:ext cx="10193087" cy="8896350"/>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826215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iamond 29">
            <a:extLst>
              <a:ext uri="{FF2B5EF4-FFF2-40B4-BE49-F238E27FC236}">
                <a16:creationId xmlns:a16="http://schemas.microsoft.com/office/drawing/2014/main" id="{3D249F84-2088-4EBC-97DC-C0159AA65420}"/>
              </a:ext>
            </a:extLst>
          </p:cNvPr>
          <p:cNvSpPr/>
          <p:nvPr/>
        </p:nvSpPr>
        <p:spPr bwMode="auto">
          <a:xfrm rot="16200000">
            <a:off x="-553504" y="6195316"/>
            <a:ext cx="1529991" cy="1529991"/>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2EA91984-79BB-4AD4-972D-FCD23DAC7064}"/>
              </a:ext>
            </a:extLst>
          </p:cNvPr>
          <p:cNvGrpSpPr/>
          <p:nvPr/>
        </p:nvGrpSpPr>
        <p:grpSpPr>
          <a:xfrm>
            <a:off x="11386249" y="-151391"/>
            <a:ext cx="933290" cy="1208565"/>
            <a:chOff x="-282259" y="5856037"/>
            <a:chExt cx="1567299" cy="2029576"/>
          </a:xfrm>
        </p:grpSpPr>
        <p:sp>
          <p:nvSpPr>
            <p:cNvPr id="32" name="Diamond 31">
              <a:extLst>
                <a:ext uri="{FF2B5EF4-FFF2-40B4-BE49-F238E27FC236}">
                  <a16:creationId xmlns:a16="http://schemas.microsoft.com/office/drawing/2014/main" id="{616C946E-96C8-4134-B3E6-27D5793D8603}"/>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Diamond 32">
              <a:extLst>
                <a:ext uri="{FF2B5EF4-FFF2-40B4-BE49-F238E27FC236}">
                  <a16:creationId xmlns:a16="http://schemas.microsoft.com/office/drawing/2014/main" id="{386703E4-EA80-4B4D-BE1A-DD682E02C9D6}"/>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4" name="Diamond 33">
              <a:extLst>
                <a:ext uri="{FF2B5EF4-FFF2-40B4-BE49-F238E27FC236}">
                  <a16:creationId xmlns:a16="http://schemas.microsoft.com/office/drawing/2014/main" id="{DA8C7304-0E81-4FE7-952E-F2E13AE62722}"/>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8" name="Title 2">
            <a:extLst>
              <a:ext uri="{FF2B5EF4-FFF2-40B4-BE49-F238E27FC236}">
                <a16:creationId xmlns:a16="http://schemas.microsoft.com/office/drawing/2014/main" id="{EFABAFF1-7038-4F13-9285-A8AF3BD0FAEB}"/>
              </a:ext>
            </a:extLst>
          </p:cNvPr>
          <p:cNvSpPr>
            <a:spLocks noGrp="1"/>
          </p:cNvSpPr>
          <p:nvPr>
            <p:ph type="title"/>
          </p:nvPr>
        </p:nvSpPr>
        <p:spPr>
          <a:xfrm>
            <a:off x="463615" y="475648"/>
            <a:ext cx="11306469" cy="492443"/>
          </a:xfrm>
        </p:spPr>
        <p:txBody>
          <a:bodyPr/>
          <a:lstStyle/>
          <a:p>
            <a:r>
              <a:rPr lang="en-US" dirty="0"/>
              <a:t>Power Apps admin analytics provides environment level views </a:t>
            </a:r>
          </a:p>
        </p:txBody>
      </p:sp>
      <p:sp>
        <p:nvSpPr>
          <p:cNvPr id="20" name="Rectangle 22">
            <a:extLst>
              <a:ext uri="{FF2B5EF4-FFF2-40B4-BE49-F238E27FC236}">
                <a16:creationId xmlns:a16="http://schemas.microsoft.com/office/drawing/2014/main" id="{33057A2A-0549-4990-BCE0-E2BF959776E7}"/>
              </a:ext>
            </a:extLst>
          </p:cNvPr>
          <p:cNvSpPr/>
          <p:nvPr/>
        </p:nvSpPr>
        <p:spPr bwMode="auto">
          <a:xfrm>
            <a:off x="457200" y="2540360"/>
            <a:ext cx="3192953" cy="364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Active Users – How many users are using the app and daily active usage</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Location – Where is the app usage and filter by country</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App Usage – App launches with filters for device platform, player version, country</a:t>
            </a:r>
          </a:p>
        </p:txBody>
      </p:sp>
      <p:sp>
        <p:nvSpPr>
          <p:cNvPr id="21" name="Rectangle 23">
            <a:extLst>
              <a:ext uri="{FF2B5EF4-FFF2-40B4-BE49-F238E27FC236}">
                <a16:creationId xmlns:a16="http://schemas.microsoft.com/office/drawing/2014/main" id="{685CBE4E-7936-4F7A-A5A2-E66A31DAF71A}"/>
              </a:ext>
            </a:extLst>
          </p:cNvPr>
          <p:cNvSpPr/>
          <p:nvPr/>
        </p:nvSpPr>
        <p:spPr bwMode="auto">
          <a:xfrm>
            <a:off x="3855547" y="2540360"/>
            <a:ext cx="3192953" cy="364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166688" marR="0" lvl="0" indent="-166688" algn="l" defTabSz="914400" rtl="0" eaLnBrk="1" fontAlgn="base" latinLnBrk="0" hangingPunct="1">
              <a:lnSpc>
                <a:spcPct val="100000"/>
              </a:lnSpc>
              <a:spcBef>
                <a:spcPts val="500"/>
              </a:spcBef>
              <a:spcAft>
                <a:spcPts val="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Toast errors are errors which end users see </a:t>
            </a:r>
          </a:p>
          <a:p>
            <a:pPr marL="461963" marR="0" lvl="1" indent="-176213" algn="l" defTabSz="932472" rtl="0" eaLnBrk="1" fontAlgn="base" latinLnBrk="0" hangingPunct="1">
              <a:lnSpc>
                <a:spcPct val="100000"/>
              </a:lnSpc>
              <a:spcBef>
                <a:spcPts val="200"/>
              </a:spcBef>
              <a:spcAft>
                <a:spcPts val="200"/>
              </a:spcAft>
              <a:buClrTx/>
              <a:buSzTx/>
              <a:buFont typeface="Segoe UI" panose="020B0502040204020203" pitchFamily="34" charset="0"/>
              <a:buChar char="–"/>
              <a:tabLst/>
              <a:defRPr/>
            </a:pPr>
            <a:r>
              <a:rPr kumimoji="0" lang="en-US" sz="1400" b="0" i="0" u="none" strike="noStrike" kern="1200" cap="none" spc="0" normalizeH="0" baseline="0" noProof="0">
                <a:ln w="0"/>
                <a:solidFill>
                  <a:srgbClr val="3C3C41"/>
                </a:solidFill>
                <a:effectLst/>
                <a:uLnTx/>
                <a:uFillTx/>
                <a:latin typeface="Segoe UI"/>
                <a:ea typeface="Segoe UI" pitchFamily="34" charset="0"/>
                <a:cs typeface="Segoe UI" pitchFamily="34" charset="0"/>
              </a:rPr>
              <a:t>Errors per app in the environment, </a:t>
            </a:r>
          </a:p>
          <a:p>
            <a:pPr marL="461963" marR="0" lvl="1" indent="-176213" algn="l" defTabSz="932472" rtl="0" eaLnBrk="1" fontAlgn="base" latinLnBrk="0" hangingPunct="1">
              <a:lnSpc>
                <a:spcPct val="100000"/>
              </a:lnSpc>
              <a:spcBef>
                <a:spcPts val="200"/>
              </a:spcBef>
              <a:spcAft>
                <a:spcPts val="200"/>
              </a:spcAft>
              <a:buClrTx/>
              <a:buSzTx/>
              <a:buFont typeface="Segoe UI" panose="020B0502040204020203" pitchFamily="34" charset="0"/>
              <a:buChar char="–"/>
              <a:tabLst/>
              <a:defRPr/>
            </a:pPr>
            <a:r>
              <a:rPr kumimoji="0" lang="en-US" sz="1400" b="0" i="0" u="none" strike="noStrike" kern="1200" cap="none" spc="0" normalizeH="0" baseline="0" noProof="0">
                <a:ln w="0"/>
                <a:solidFill>
                  <a:srgbClr val="3C3C41"/>
                </a:solidFill>
                <a:effectLst/>
                <a:uLnTx/>
                <a:uFillTx/>
                <a:latin typeface="Segoe UI"/>
                <a:ea typeface="Segoe UI" pitchFamily="34" charset="0"/>
                <a:cs typeface="Segoe UI" pitchFamily="34" charset="0"/>
              </a:rPr>
              <a:t>Error trends across apps, </a:t>
            </a:r>
          </a:p>
          <a:p>
            <a:pPr marL="461963" marR="0" lvl="1" indent="-176213" algn="l" defTabSz="932472" rtl="0" eaLnBrk="1" fontAlgn="base" latinLnBrk="0" hangingPunct="1">
              <a:lnSpc>
                <a:spcPct val="100000"/>
              </a:lnSpc>
              <a:spcBef>
                <a:spcPts val="200"/>
              </a:spcBef>
              <a:spcAft>
                <a:spcPts val="500"/>
              </a:spcAft>
              <a:buClrTx/>
              <a:buSzTx/>
              <a:buFont typeface="Segoe UI" panose="020B0502040204020203" pitchFamily="34" charset="0"/>
              <a:buChar char="–"/>
              <a:tabLst/>
              <a:defRPr/>
            </a:pPr>
            <a:r>
              <a:rPr kumimoji="0" lang="en-US" sz="1400" b="0" i="0" u="none" strike="noStrike" kern="1200" cap="none" spc="0" normalizeH="0" baseline="0" noProof="0">
                <a:ln w="0"/>
                <a:solidFill>
                  <a:srgbClr val="3C3C41"/>
                </a:solidFill>
                <a:effectLst/>
                <a:uLnTx/>
                <a:uFillTx/>
                <a:latin typeface="Segoe UI"/>
                <a:ea typeface="Segoe UI" pitchFamily="34" charset="0"/>
                <a:cs typeface="Segoe UI" pitchFamily="34" charset="0"/>
              </a:rPr>
              <a:t>Overview across all apps for error breakdown by https status</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Service Performance – Best and lest performing service(std and custom) in the environment</a:t>
            </a:r>
          </a:p>
        </p:txBody>
      </p:sp>
      <p:sp>
        <p:nvSpPr>
          <p:cNvPr id="22" name="Rectangle 24">
            <a:extLst>
              <a:ext uri="{FF2B5EF4-FFF2-40B4-BE49-F238E27FC236}">
                <a16:creationId xmlns:a16="http://schemas.microsoft.com/office/drawing/2014/main" id="{8F0C5814-08C4-497D-ACFA-8E576F6CC159}"/>
              </a:ext>
            </a:extLst>
          </p:cNvPr>
          <p:cNvSpPr/>
          <p:nvPr/>
        </p:nvSpPr>
        <p:spPr bwMode="auto">
          <a:xfrm>
            <a:off x="7253894" y="2540360"/>
            <a:ext cx="4480906" cy="364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500"/>
              </a:spcBef>
              <a:spcAft>
                <a:spcPts val="500"/>
              </a:spcAft>
              <a:buClrTx/>
              <a:buSzTx/>
              <a:buFontTx/>
              <a:buNone/>
              <a:tabLst/>
              <a:defRPr/>
            </a:pPr>
            <a:r>
              <a:rPr kumimoji="0" lang="en-US" sz="1600" b="0" i="0" u="none" strike="noStrike" kern="1200" cap="none" spc="0" normalizeH="0" baseline="0" noProof="0">
                <a:ln w="0"/>
                <a:solidFill>
                  <a:srgbClr val="3C3C41"/>
                </a:solidFill>
                <a:effectLst/>
                <a:uLnTx/>
                <a:uFillTx/>
                <a:latin typeface="Segoe UI"/>
                <a:ea typeface="Segoe UI" pitchFamily="34" charset="0"/>
                <a:cs typeface="Segoe UI" pitchFamily="34" charset="0"/>
              </a:rPr>
              <a:t>As an administrator:</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Monitor how much and where apps are being used</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Check out the platform being used to launch the apps, browser or mobile, Tailor your app updates based on platform and ensure that users are on the latest player version to ensure latest platform updates </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Identify apps with most errors and common http errors and work with makers to understand and fix issues ensure overall security of platform</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Get an overview of overall performance of different custom and standard API”s being used in the apps. Work with teams to fix issues proactively</a:t>
            </a:r>
          </a:p>
          <a:p>
            <a:pPr marL="0" marR="0" lvl="0" indent="0" algn="l" defTabSz="932472" rtl="0" eaLnBrk="1" fontAlgn="base" latinLnBrk="0" hangingPunct="1">
              <a:lnSpc>
                <a:spcPct val="100000"/>
              </a:lnSpc>
              <a:spcBef>
                <a:spcPts val="500"/>
              </a:spcBef>
              <a:spcAft>
                <a:spcPts val="500"/>
              </a:spcAft>
              <a:buClrTx/>
              <a:buSzTx/>
              <a:buFontTx/>
              <a:buNone/>
              <a:tabLst/>
              <a:defRPr/>
            </a:pPr>
            <a:endParaRPr kumimoji="0" lang="en-US" sz="2000" b="0" i="0" u="none" strike="noStrike" kern="1200" cap="none" spc="0" normalizeH="0" baseline="0" noProof="0">
              <a:ln w="0"/>
              <a:solidFill>
                <a:srgbClr val="3C3C41"/>
              </a:solidFill>
              <a:effectLst>
                <a:outerShdw blurRad="38100" dist="19050" dir="2700000" algn="tl" rotWithShape="0">
                  <a:srgbClr val="3C3C41">
                    <a:alpha val="40000"/>
                  </a:srgbClr>
                </a:outerShdw>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51CADAF3-F2C4-4516-9464-584AF2BB4C16}"/>
              </a:ext>
            </a:extLst>
          </p:cNvPr>
          <p:cNvSpPr txBox="1"/>
          <p:nvPr/>
        </p:nvSpPr>
        <p:spPr>
          <a:xfrm>
            <a:off x="457200" y="2081661"/>
            <a:ext cx="1315462" cy="458699"/>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Pro Semibold"/>
                <a:ea typeface="+mn-ea"/>
                <a:cs typeface="+mn-cs"/>
              </a:rPr>
              <a:t> </a:t>
            </a:r>
          </a:p>
        </p:txBody>
      </p:sp>
      <p:sp>
        <p:nvSpPr>
          <p:cNvPr id="24" name="TextBox 23">
            <a:extLst>
              <a:ext uri="{FF2B5EF4-FFF2-40B4-BE49-F238E27FC236}">
                <a16:creationId xmlns:a16="http://schemas.microsoft.com/office/drawing/2014/main" id="{2212B644-0ADF-4FC9-965E-C4663C1F5FA0}"/>
              </a:ext>
            </a:extLst>
          </p:cNvPr>
          <p:cNvSpPr txBox="1"/>
          <p:nvPr/>
        </p:nvSpPr>
        <p:spPr>
          <a:xfrm>
            <a:off x="3855547" y="2081661"/>
            <a:ext cx="1315462" cy="458699"/>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Pro Semibold"/>
              <a:ea typeface="+mn-ea"/>
              <a:cs typeface="+mn-cs"/>
            </a:endParaRPr>
          </a:p>
        </p:txBody>
      </p:sp>
      <p:sp>
        <p:nvSpPr>
          <p:cNvPr id="25" name="TextBox 24">
            <a:extLst>
              <a:ext uri="{FF2B5EF4-FFF2-40B4-BE49-F238E27FC236}">
                <a16:creationId xmlns:a16="http://schemas.microsoft.com/office/drawing/2014/main" id="{B13FF5DD-6B10-46D4-B960-4ADE8C9ED389}"/>
              </a:ext>
            </a:extLst>
          </p:cNvPr>
          <p:cNvSpPr txBox="1"/>
          <p:nvPr/>
        </p:nvSpPr>
        <p:spPr>
          <a:xfrm>
            <a:off x="7253894" y="2081661"/>
            <a:ext cx="1315462" cy="458699"/>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Pro Semibold"/>
              <a:ea typeface="+mn-ea"/>
              <a:cs typeface="+mn-cs"/>
            </a:endParaRPr>
          </a:p>
        </p:txBody>
      </p:sp>
      <p:sp>
        <p:nvSpPr>
          <p:cNvPr id="26" name="Hospital_E91D" title="Icon of a first-aid box">
            <a:extLst>
              <a:ext uri="{FF2B5EF4-FFF2-40B4-BE49-F238E27FC236}">
                <a16:creationId xmlns:a16="http://schemas.microsoft.com/office/drawing/2014/main" id="{6575BE89-A210-42CB-8F19-ED50C600414B}"/>
              </a:ext>
            </a:extLst>
          </p:cNvPr>
          <p:cNvSpPr>
            <a:spLocks noChangeAspect="1" noEditPoints="1"/>
          </p:cNvSpPr>
          <p:nvPr/>
        </p:nvSpPr>
        <p:spPr bwMode="auto">
          <a:xfrm>
            <a:off x="4241252" y="2170743"/>
            <a:ext cx="323604" cy="280534"/>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 name="people_3" title="Icon of a person surrounded by brackets">
            <a:extLst>
              <a:ext uri="{FF2B5EF4-FFF2-40B4-BE49-F238E27FC236}">
                <a16:creationId xmlns:a16="http://schemas.microsoft.com/office/drawing/2014/main" id="{C2CFC3BB-FF88-4303-AD30-2D44B98FCB8D}"/>
              </a:ext>
            </a:extLst>
          </p:cNvPr>
          <p:cNvSpPr>
            <a:spLocks noChangeAspect="1" noEditPoints="1"/>
          </p:cNvSpPr>
          <p:nvPr/>
        </p:nvSpPr>
        <p:spPr bwMode="auto">
          <a:xfrm>
            <a:off x="7632719" y="2170743"/>
            <a:ext cx="278310" cy="280534"/>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people_11" title="Icon of two people with a chat bubble">
            <a:extLst>
              <a:ext uri="{FF2B5EF4-FFF2-40B4-BE49-F238E27FC236}">
                <a16:creationId xmlns:a16="http://schemas.microsoft.com/office/drawing/2014/main" id="{462E8409-41C0-4441-BEC5-4C0326602977}"/>
              </a:ext>
            </a:extLst>
          </p:cNvPr>
          <p:cNvSpPr>
            <a:spLocks noChangeAspect="1" noEditPoints="1"/>
          </p:cNvSpPr>
          <p:nvPr/>
        </p:nvSpPr>
        <p:spPr bwMode="auto">
          <a:xfrm>
            <a:off x="838124" y="2170743"/>
            <a:ext cx="292126" cy="280534"/>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FB287361-B449-4178-939C-DDF22F41015F}"/>
              </a:ext>
            </a:extLst>
          </p:cNvPr>
          <p:cNvSpPr/>
          <p:nvPr/>
        </p:nvSpPr>
        <p:spPr>
          <a:xfrm>
            <a:off x="0" y="1478255"/>
            <a:ext cx="12192000" cy="458699"/>
          </a:xfrm>
          <a:prstGeom prst="rect">
            <a:avLst/>
          </a:prstGeom>
          <a:solidFill>
            <a:schemeClr val="tx1"/>
          </a:solidFill>
          <a:ln w="9525" cap="flat" cmpd="sng" algn="ctr">
            <a:noFill/>
            <a:prstDash val="dash"/>
          </a:ln>
          <a:effectLst/>
        </p:spPr>
        <p:txBody>
          <a:bodyPr wrap="square" lIns="457200" tIns="45720" rIns="457200" bIns="4572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rPr>
              <a:t>Administrators can view data at the environment level for canvas apps</a:t>
            </a:r>
          </a:p>
        </p:txBody>
      </p:sp>
    </p:spTree>
    <p:extLst>
      <p:ext uri="{BB962C8B-B14F-4D97-AF65-F5344CB8AC3E}">
        <p14:creationId xmlns:p14="http://schemas.microsoft.com/office/powerpoint/2010/main" val="903406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9F98D801-AC7A-4FD6-BD04-A1C5FD0539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76236" y="2378451"/>
            <a:ext cx="2753891" cy="1855805"/>
          </a:xfrm>
          <a:prstGeom prst="rect">
            <a:avLst/>
          </a:prstGeom>
        </p:spPr>
      </p:pic>
      <p:sp>
        <p:nvSpPr>
          <p:cNvPr id="60" name="Title 2">
            <a:extLst>
              <a:ext uri="{FF2B5EF4-FFF2-40B4-BE49-F238E27FC236}">
                <a16:creationId xmlns:a16="http://schemas.microsoft.com/office/drawing/2014/main" id="{6DE29776-48CD-41F3-8083-01720163E087}"/>
              </a:ext>
            </a:extLst>
          </p:cNvPr>
          <p:cNvSpPr>
            <a:spLocks noGrp="1"/>
          </p:cNvSpPr>
          <p:nvPr>
            <p:ph type="title"/>
          </p:nvPr>
        </p:nvSpPr>
        <p:spPr>
          <a:xfrm>
            <a:off x="463615" y="475648"/>
            <a:ext cx="11306469" cy="984885"/>
          </a:xfrm>
        </p:spPr>
        <p:txBody>
          <a:bodyPr/>
          <a:lstStyle/>
          <a:p>
            <a:r>
              <a:rPr lang="en-US"/>
              <a:t>Maker analytics for Power Apps – Individual app</a:t>
            </a:r>
            <a:br>
              <a:rPr lang="en-US"/>
            </a:br>
            <a:r>
              <a:rPr lang="en-US"/>
              <a:t>level views </a:t>
            </a:r>
          </a:p>
        </p:txBody>
      </p:sp>
      <p:pic>
        <p:nvPicPr>
          <p:cNvPr id="61" name="Picture 60">
            <a:extLst>
              <a:ext uri="{FF2B5EF4-FFF2-40B4-BE49-F238E27FC236}">
                <a16:creationId xmlns:a16="http://schemas.microsoft.com/office/drawing/2014/main" id="{7378A1A8-5165-4419-8F24-42B8C40DDA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1399" y="4561014"/>
            <a:ext cx="2658298" cy="1355595"/>
          </a:xfrm>
          <a:prstGeom prst="rect">
            <a:avLst/>
          </a:prstGeom>
        </p:spPr>
      </p:pic>
      <p:cxnSp>
        <p:nvCxnSpPr>
          <p:cNvPr id="62" name="Straight Connector 61">
            <a:extLst>
              <a:ext uri="{FF2B5EF4-FFF2-40B4-BE49-F238E27FC236}">
                <a16:creationId xmlns:a16="http://schemas.microsoft.com/office/drawing/2014/main" id="{1B805BC6-E89D-4405-B005-FE5DE726009B}"/>
              </a:ext>
            </a:extLst>
          </p:cNvPr>
          <p:cNvCxnSpPr>
            <a:cxnSpLocks/>
          </p:cNvCxnSpPr>
          <p:nvPr/>
        </p:nvCxnSpPr>
        <p:spPr>
          <a:xfrm>
            <a:off x="638488" y="3521323"/>
            <a:ext cx="0" cy="3016781"/>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09FC524-F1DF-46B9-B804-8A9A068AB067}"/>
              </a:ext>
            </a:extLst>
          </p:cNvPr>
          <p:cNvSpPr/>
          <p:nvPr/>
        </p:nvSpPr>
        <p:spPr bwMode="auto">
          <a:xfrm>
            <a:off x="476863" y="3521324"/>
            <a:ext cx="3199030" cy="3016781"/>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225425" marR="0" lvl="0" indent="-225425" algn="l" defTabSz="914400" rtl="0" eaLnBrk="1" fontAlgn="base" latinLnBrk="0" hangingPunct="1">
              <a:lnSpc>
                <a:spcPct val="100000"/>
              </a:lnSpc>
              <a:spcBef>
                <a:spcPts val="800"/>
              </a:spcBef>
              <a:spcAft>
                <a:spcPts val="800"/>
              </a:spcAft>
              <a:buClrTx/>
              <a:buSzTx/>
              <a:buFontTx/>
              <a:buBlip>
                <a:blip r:embed="rId5"/>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Active Users – How many users are using the app and daily active usage</a:t>
            </a:r>
          </a:p>
          <a:p>
            <a:pPr marL="225425" marR="0" lvl="0" indent="-225425" algn="l" defTabSz="914400" rtl="0" eaLnBrk="1" fontAlgn="base" latinLnBrk="0" hangingPunct="1">
              <a:lnSpc>
                <a:spcPct val="100000"/>
              </a:lnSpc>
              <a:spcBef>
                <a:spcPts val="800"/>
              </a:spcBef>
              <a:spcAft>
                <a:spcPts val="800"/>
              </a:spcAft>
              <a:buClrTx/>
              <a:buSzTx/>
              <a:buFontTx/>
              <a:buBlip>
                <a:blip r:embed="rId5"/>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Location – Where is the app usage and filter by country</a:t>
            </a:r>
          </a:p>
          <a:p>
            <a:pPr marL="225425" marR="0" lvl="0" indent="-225425" algn="l" defTabSz="914400" rtl="0" eaLnBrk="1" fontAlgn="base" latinLnBrk="0" hangingPunct="1">
              <a:lnSpc>
                <a:spcPct val="100000"/>
              </a:lnSpc>
              <a:spcBef>
                <a:spcPts val="800"/>
              </a:spcBef>
              <a:spcAft>
                <a:spcPts val="800"/>
              </a:spcAft>
              <a:buClrTx/>
              <a:buSzTx/>
              <a:buFontTx/>
              <a:buBlip>
                <a:blip r:embed="rId5"/>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App Usage – App launches with filters for device platform, player version, country</a:t>
            </a:r>
          </a:p>
        </p:txBody>
      </p:sp>
      <p:sp>
        <p:nvSpPr>
          <p:cNvPr id="64" name="Rectangle 63">
            <a:extLst>
              <a:ext uri="{FF2B5EF4-FFF2-40B4-BE49-F238E27FC236}">
                <a16:creationId xmlns:a16="http://schemas.microsoft.com/office/drawing/2014/main" id="{1BA294D7-2DF2-4833-8973-7B52A34A356A}"/>
              </a:ext>
            </a:extLst>
          </p:cNvPr>
          <p:cNvSpPr/>
          <p:nvPr/>
        </p:nvSpPr>
        <p:spPr bwMode="auto">
          <a:xfrm>
            <a:off x="476863" y="3475602"/>
            <a:ext cx="3200400" cy="4572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57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w="0"/>
                <a:solidFill>
                  <a:srgbClr val="3C3C41"/>
                </a:solidFill>
                <a:effectLst/>
                <a:uLnTx/>
                <a:uFillTx/>
                <a:latin typeface="Segoe UI Semibold"/>
                <a:ea typeface="+mn-ea"/>
                <a:cs typeface="Segoe UI" pitchFamily="34" charset="0"/>
              </a:rPr>
              <a:t>App Adoption and Usage</a:t>
            </a:r>
          </a:p>
        </p:txBody>
      </p:sp>
      <p:cxnSp>
        <p:nvCxnSpPr>
          <p:cNvPr id="65" name="Straight Connector 64">
            <a:extLst>
              <a:ext uri="{FF2B5EF4-FFF2-40B4-BE49-F238E27FC236}">
                <a16:creationId xmlns:a16="http://schemas.microsoft.com/office/drawing/2014/main" id="{E43A3810-4D2D-4B7A-A6C0-39AC5487F71F}"/>
              </a:ext>
            </a:extLst>
          </p:cNvPr>
          <p:cNvCxnSpPr>
            <a:cxnSpLocks/>
          </p:cNvCxnSpPr>
          <p:nvPr/>
        </p:nvCxnSpPr>
        <p:spPr>
          <a:xfrm>
            <a:off x="4594039" y="3521323"/>
            <a:ext cx="0" cy="3016781"/>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19FDE07-AC63-474A-8F18-7931A7A2CCB5}"/>
              </a:ext>
            </a:extLst>
          </p:cNvPr>
          <p:cNvSpPr/>
          <p:nvPr/>
        </p:nvSpPr>
        <p:spPr bwMode="auto">
          <a:xfrm>
            <a:off x="4434795" y="3475602"/>
            <a:ext cx="3200400" cy="4572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57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w="0"/>
                <a:solidFill>
                  <a:srgbClr val="3C3C41"/>
                </a:solidFill>
                <a:effectLst/>
                <a:uLnTx/>
                <a:uFillTx/>
                <a:latin typeface="Segoe UI Semibold"/>
                <a:ea typeface="+mn-ea"/>
                <a:cs typeface="Segoe UI" pitchFamily="34" charset="0"/>
              </a:rPr>
              <a:t>App</a:t>
            </a:r>
            <a:r>
              <a:rPr kumimoji="0" lang="en-US" sz="1800" b="0" i="0" u="none" strike="noStrike" kern="1200" cap="none" spc="0" normalizeH="0" baseline="0" noProof="0">
                <a:ln w="0"/>
                <a:solidFill>
                  <a:srgbClr val="3C3C41"/>
                </a:solidFill>
                <a:effectLst/>
                <a:uLnTx/>
                <a:uFillTx/>
                <a:latin typeface="Segoe UI Semibold"/>
                <a:ea typeface="Segoe UI" pitchFamily="34" charset="0"/>
                <a:cs typeface="Segoe UI" pitchFamily="34" charset="0"/>
              </a:rPr>
              <a:t> Health</a:t>
            </a:r>
          </a:p>
        </p:txBody>
      </p:sp>
      <p:grpSp>
        <p:nvGrpSpPr>
          <p:cNvPr id="67" name="Group 66">
            <a:extLst>
              <a:ext uri="{FF2B5EF4-FFF2-40B4-BE49-F238E27FC236}">
                <a16:creationId xmlns:a16="http://schemas.microsoft.com/office/drawing/2014/main" id="{56B9A1FF-5D6C-41FC-A4BD-D63A0CD886F3}"/>
              </a:ext>
            </a:extLst>
          </p:cNvPr>
          <p:cNvGrpSpPr/>
          <p:nvPr/>
        </p:nvGrpSpPr>
        <p:grpSpPr>
          <a:xfrm rot="5400000">
            <a:off x="9962838" y="4305806"/>
            <a:ext cx="183658" cy="183658"/>
            <a:chOff x="5689600" y="4792663"/>
            <a:chExt cx="612648" cy="612648"/>
          </a:xfrm>
        </p:grpSpPr>
        <p:sp>
          <p:nvSpPr>
            <p:cNvPr id="68" name="Flowchart: Connector 67">
              <a:extLst>
                <a:ext uri="{FF2B5EF4-FFF2-40B4-BE49-F238E27FC236}">
                  <a16:creationId xmlns:a16="http://schemas.microsoft.com/office/drawing/2014/main" id="{D222636E-AA90-46B0-8818-B9F343E0ECDC}"/>
                </a:ext>
              </a:extLst>
            </p:cNvPr>
            <p:cNvSpPr/>
            <p:nvPr/>
          </p:nvSpPr>
          <p:spPr bwMode="auto">
            <a:xfrm>
              <a:off x="5689600" y="4792663"/>
              <a:ext cx="612648" cy="61264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FD2234F7-93ED-489E-828F-D80DB7E66DEC}"/>
                </a:ext>
              </a:extLst>
            </p:cNvPr>
            <p:cNvGrpSpPr/>
            <p:nvPr/>
          </p:nvGrpSpPr>
          <p:grpSpPr>
            <a:xfrm>
              <a:off x="5759400" y="4901486"/>
              <a:ext cx="473049" cy="395002"/>
              <a:chOff x="6948964" y="3789361"/>
              <a:chExt cx="343733" cy="287021"/>
            </a:xfrm>
          </p:grpSpPr>
          <p:sp>
            <p:nvSpPr>
              <p:cNvPr id="70" name="Arrow: Chevron 69">
                <a:extLst>
                  <a:ext uri="{FF2B5EF4-FFF2-40B4-BE49-F238E27FC236}">
                    <a16:creationId xmlns:a16="http://schemas.microsoft.com/office/drawing/2014/main" id="{1D3331DB-DD11-4039-9D9E-6097B8D59EE6}"/>
                  </a:ext>
                </a:extLst>
              </p:cNvPr>
              <p:cNvSpPr/>
              <p:nvPr/>
            </p:nvSpPr>
            <p:spPr bwMode="auto">
              <a:xfrm>
                <a:off x="6948964" y="3815239"/>
                <a:ext cx="235268" cy="235266"/>
              </a:xfrm>
              <a:prstGeom prst="chevron">
                <a:avLst>
                  <a:gd name="adj" fmla="val 4754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Arrow: Chevron 70">
                <a:extLst>
                  <a:ext uri="{FF2B5EF4-FFF2-40B4-BE49-F238E27FC236}">
                    <a16:creationId xmlns:a16="http://schemas.microsoft.com/office/drawing/2014/main" id="{2E1BF351-BE69-4CA1-9A06-071AE78B1811}"/>
                  </a:ext>
                </a:extLst>
              </p:cNvPr>
              <p:cNvSpPr/>
              <p:nvPr/>
            </p:nvSpPr>
            <p:spPr bwMode="auto">
              <a:xfrm>
                <a:off x="7005676" y="3789361"/>
                <a:ext cx="287021" cy="287021"/>
              </a:xfrm>
              <a:prstGeom prst="chevron">
                <a:avLst>
                  <a:gd name="adj" fmla="val 4754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2" name="Freeform: Shape 71">
            <a:extLst>
              <a:ext uri="{FF2B5EF4-FFF2-40B4-BE49-F238E27FC236}">
                <a16:creationId xmlns:a16="http://schemas.microsoft.com/office/drawing/2014/main" id="{A36BB7C8-4DDC-400D-B9DB-0CF4872A9818}"/>
              </a:ext>
            </a:extLst>
          </p:cNvPr>
          <p:cNvSpPr/>
          <p:nvPr/>
        </p:nvSpPr>
        <p:spPr bwMode="auto">
          <a:xfrm>
            <a:off x="7917336" y="1"/>
            <a:ext cx="4274663" cy="6857999"/>
          </a:xfrm>
          <a:custGeom>
            <a:avLst/>
            <a:gdLst>
              <a:gd name="connsiteX0" fmla="*/ 3054916 w 4274663"/>
              <a:gd name="connsiteY0" fmla="*/ 0 h 6857999"/>
              <a:gd name="connsiteX1" fmla="*/ 4274663 w 4274663"/>
              <a:gd name="connsiteY1" fmla="*/ 0 h 6857999"/>
              <a:gd name="connsiteX2" fmla="*/ 4274663 w 4274663"/>
              <a:gd name="connsiteY2" fmla="*/ 6857999 h 6857999"/>
              <a:gd name="connsiteX3" fmla="*/ 0 w 4274663"/>
              <a:gd name="connsiteY3" fmla="*/ 6857999 h 6857999"/>
              <a:gd name="connsiteX4" fmla="*/ 0 w 4274663"/>
              <a:gd name="connsiteY4" fmla="*/ 3050354 h 6857999"/>
              <a:gd name="connsiteX5" fmla="*/ 996946 w 4274663"/>
              <a:gd name="connsiteY5" fmla="*/ 2055791 h 6857999"/>
              <a:gd name="connsiteX6" fmla="*/ 995977 w 4274663"/>
              <a:gd name="connsiteY6" fmla="*/ 2055791 h 6857999"/>
              <a:gd name="connsiteX7" fmla="*/ 1229664 w 4274663"/>
              <a:gd name="connsiteY7" fmla="*/ 1822663 h 6857999"/>
              <a:gd name="connsiteX8" fmla="*/ 1229672 w 4274663"/>
              <a:gd name="connsiteY8" fmla="*/ 1822662 h 6857999"/>
              <a:gd name="connsiteX9" fmla="*/ 2302478 w 4274663"/>
              <a:gd name="connsiteY9" fmla="*/ 752422 h 6857999"/>
              <a:gd name="connsiteX10" fmla="*/ 2301510 w 4274663"/>
              <a:gd name="connsiteY10" fmla="*/ 752421 h 6857999"/>
              <a:gd name="connsiteX11" fmla="*/ 2535196 w 4274663"/>
              <a:gd name="connsiteY11" fmla="*/ 519294 h 6857999"/>
              <a:gd name="connsiteX12" fmla="*/ 2534378 w 4274663"/>
              <a:gd name="connsiteY12" fmla="*/ 519293 h 6857999"/>
              <a:gd name="connsiteX13" fmla="*/ 3054916 w 4274663"/>
              <a:gd name="connsiteY13"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4663" h="6857999">
                <a:moveTo>
                  <a:pt x="3054916" y="0"/>
                </a:moveTo>
                <a:lnTo>
                  <a:pt x="4274663" y="0"/>
                </a:lnTo>
                <a:lnTo>
                  <a:pt x="4274663" y="6857999"/>
                </a:lnTo>
                <a:lnTo>
                  <a:pt x="0" y="6857999"/>
                </a:lnTo>
                <a:lnTo>
                  <a:pt x="0" y="3050354"/>
                </a:lnTo>
                <a:lnTo>
                  <a:pt x="996946" y="2055791"/>
                </a:lnTo>
                <a:lnTo>
                  <a:pt x="995977" y="2055791"/>
                </a:lnTo>
                <a:lnTo>
                  <a:pt x="1229664" y="1822663"/>
                </a:lnTo>
                <a:cubicBezTo>
                  <a:pt x="1229667" y="1822663"/>
                  <a:pt x="1229669" y="1822662"/>
                  <a:pt x="1229672" y="1822662"/>
                </a:cubicBezTo>
                <a:lnTo>
                  <a:pt x="2302478" y="752422"/>
                </a:lnTo>
                <a:lnTo>
                  <a:pt x="2301510" y="752421"/>
                </a:lnTo>
                <a:lnTo>
                  <a:pt x="2535196" y="519294"/>
                </a:lnTo>
                <a:lnTo>
                  <a:pt x="2534378" y="519293"/>
                </a:lnTo>
                <a:lnTo>
                  <a:pt x="3054916" y="0"/>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Arrow: Right 72">
            <a:extLst>
              <a:ext uri="{FF2B5EF4-FFF2-40B4-BE49-F238E27FC236}">
                <a16:creationId xmlns:a16="http://schemas.microsoft.com/office/drawing/2014/main" id="{D3387B77-65AE-4113-9E7F-B3E2E8747F83}"/>
              </a:ext>
            </a:extLst>
          </p:cNvPr>
          <p:cNvSpPr/>
          <p:nvPr/>
        </p:nvSpPr>
        <p:spPr bwMode="auto">
          <a:xfrm>
            <a:off x="5898144" y="2572714"/>
            <a:ext cx="2131601" cy="562148"/>
          </a:xfrm>
          <a:prstGeom prst="rightArrow">
            <a:avLst/>
          </a:prstGeom>
          <a:solidFill>
            <a:schemeClr val="accent1"/>
          </a:solidFill>
          <a:ln w="635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hlinkClick r:id="rId6" invalidUrl="https:///"/>
              </a:rPr>
              <a:t>https://</a:t>
            </a:r>
            <a:r>
              <a:rPr kumimoji="0" lang="en-US" sz="1200" b="0" i="0" u="sng"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make.powerapps.com</a:t>
            </a:r>
          </a:p>
        </p:txBody>
      </p:sp>
      <p:sp>
        <p:nvSpPr>
          <p:cNvPr id="74" name="Rectangle 73">
            <a:extLst>
              <a:ext uri="{FF2B5EF4-FFF2-40B4-BE49-F238E27FC236}">
                <a16:creationId xmlns:a16="http://schemas.microsoft.com/office/drawing/2014/main" id="{8F72C3E9-10C7-4720-81D4-33341B25E7D5}"/>
              </a:ext>
            </a:extLst>
          </p:cNvPr>
          <p:cNvSpPr/>
          <p:nvPr/>
        </p:nvSpPr>
        <p:spPr bwMode="auto">
          <a:xfrm>
            <a:off x="4434794" y="3521324"/>
            <a:ext cx="3199028" cy="3016781"/>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225425" marR="0" lvl="0" indent="-225425" algn="l" defTabSz="914400" rtl="0" eaLnBrk="1" fontAlgn="base" latinLnBrk="0" hangingPunct="1">
              <a:lnSpc>
                <a:spcPct val="100000"/>
              </a:lnSpc>
              <a:spcBef>
                <a:spcPts val="800"/>
              </a:spcBef>
              <a:spcAft>
                <a:spcPts val="300"/>
              </a:spcAft>
              <a:buClrTx/>
              <a:buSzTx/>
              <a:buFontTx/>
              <a:buBlip>
                <a:blip r:embed="rId5"/>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Toast errors are errors which end users see </a:t>
            </a:r>
          </a:p>
          <a:p>
            <a:pPr marL="517525" marR="0" lvl="1" indent="-174625" algn="l" defTabSz="914400"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Errors per app in the environment, </a:t>
            </a:r>
          </a:p>
          <a:p>
            <a:pPr marL="517525" marR="0" lvl="1" indent="-174625" algn="l" defTabSz="914400" rtl="0" eaLnBrk="1" fontAlgn="base" latinLnBrk="0" hangingPunct="1">
              <a:lnSpc>
                <a:spcPct val="100000"/>
              </a:lnSpc>
              <a:spcBef>
                <a:spcPts val="3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Error trends across apps, </a:t>
            </a:r>
          </a:p>
          <a:p>
            <a:pPr marL="517525" marR="0" lvl="1" indent="-174625" algn="l" defTabSz="914400" rtl="0" eaLnBrk="1" fontAlgn="base" latinLnBrk="0" hangingPunct="1">
              <a:lnSpc>
                <a:spcPct val="100000"/>
              </a:lnSpc>
              <a:spcBef>
                <a:spcPts val="300"/>
              </a:spcBef>
              <a:spcAft>
                <a:spcPts val="8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Overview across all apps for error breakdown by https status</a:t>
            </a:r>
          </a:p>
          <a:p>
            <a:pPr marL="225425" marR="0" lvl="0" indent="-225425" algn="l" defTabSz="914400" rtl="0" eaLnBrk="1" fontAlgn="base" latinLnBrk="0" hangingPunct="1">
              <a:lnSpc>
                <a:spcPct val="100000"/>
              </a:lnSpc>
              <a:spcBef>
                <a:spcPts val="800"/>
              </a:spcBef>
              <a:spcAft>
                <a:spcPts val="800"/>
              </a:spcAft>
              <a:buClrTx/>
              <a:buSzTx/>
              <a:buFontTx/>
              <a:buBlip>
                <a:blip r:embed="rId5"/>
              </a:buBlip>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Performance – Best and lest performing service(std and custom) in the environment</a:t>
            </a:r>
          </a:p>
        </p:txBody>
      </p:sp>
      <p:sp>
        <p:nvSpPr>
          <p:cNvPr id="75" name="Freeform 9" title="Icon of a heart with a heartbeat monitor line through the middle">
            <a:extLst>
              <a:ext uri="{FF2B5EF4-FFF2-40B4-BE49-F238E27FC236}">
                <a16:creationId xmlns:a16="http://schemas.microsoft.com/office/drawing/2014/main" id="{3093F987-C1C0-47BE-BB97-62671BADADB8}"/>
              </a:ext>
            </a:extLst>
          </p:cNvPr>
          <p:cNvSpPr>
            <a:spLocks noChangeAspect="1"/>
          </p:cNvSpPr>
          <p:nvPr/>
        </p:nvSpPr>
        <p:spPr bwMode="auto">
          <a:xfrm>
            <a:off x="4449084" y="3135632"/>
            <a:ext cx="346429" cy="29336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6" name="Touchscreen" title="Icon of a closed hand with one finger touching a screen">
            <a:extLst>
              <a:ext uri="{FF2B5EF4-FFF2-40B4-BE49-F238E27FC236}">
                <a16:creationId xmlns:a16="http://schemas.microsoft.com/office/drawing/2014/main" id="{03D74728-554C-48FC-856E-40840958F845}"/>
              </a:ext>
            </a:extLst>
          </p:cNvPr>
          <p:cNvSpPr>
            <a:spLocks noChangeAspect="1" noEditPoints="1"/>
          </p:cNvSpPr>
          <p:nvPr/>
        </p:nvSpPr>
        <p:spPr bwMode="auto">
          <a:xfrm>
            <a:off x="491152" y="3114392"/>
            <a:ext cx="335547" cy="3146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4DEC3D1-6723-47CB-B40F-59D6810BD440}"/>
              </a:ext>
            </a:extLst>
          </p:cNvPr>
          <p:cNvSpPr/>
          <p:nvPr/>
        </p:nvSpPr>
        <p:spPr bwMode="auto">
          <a:xfrm>
            <a:off x="0" y="1566067"/>
            <a:ext cx="9315450" cy="975588"/>
          </a:xfrm>
          <a:custGeom>
            <a:avLst/>
            <a:gdLst>
              <a:gd name="connsiteX0" fmla="*/ 0 w 9404220"/>
              <a:gd name="connsiteY0" fmla="*/ 0 h 984885"/>
              <a:gd name="connsiteX1" fmla="*/ 9404220 w 9404220"/>
              <a:gd name="connsiteY1" fmla="*/ 0 h 984885"/>
              <a:gd name="connsiteX2" fmla="*/ 9147008 w 9404220"/>
              <a:gd name="connsiteY2" fmla="*/ 256597 h 984885"/>
              <a:gd name="connsiteX3" fmla="*/ 9147000 w 9404220"/>
              <a:gd name="connsiteY3" fmla="*/ 256598 h 984885"/>
              <a:gd name="connsiteX4" fmla="*/ 8913313 w 9404220"/>
              <a:gd name="connsiteY4" fmla="*/ 489726 h 984885"/>
              <a:gd name="connsiteX5" fmla="*/ 8914282 w 9404220"/>
              <a:gd name="connsiteY5" fmla="*/ 489726 h 984885"/>
              <a:gd name="connsiteX6" fmla="*/ 8417937 w 9404220"/>
              <a:gd name="connsiteY6" fmla="*/ 984885 h 984885"/>
              <a:gd name="connsiteX7" fmla="*/ 0 w 9404220"/>
              <a:gd name="connsiteY7" fmla="*/ 984885 h 984885"/>
              <a:gd name="connsiteX8" fmla="*/ 0 w 9404220"/>
              <a:gd name="connsiteY8" fmla="*/ 0 h 98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4220" h="984885">
                <a:moveTo>
                  <a:pt x="0" y="0"/>
                </a:moveTo>
                <a:lnTo>
                  <a:pt x="9404220" y="0"/>
                </a:lnTo>
                <a:lnTo>
                  <a:pt x="9147008" y="256597"/>
                </a:lnTo>
                <a:cubicBezTo>
                  <a:pt x="9147005" y="256597"/>
                  <a:pt x="9147003" y="256598"/>
                  <a:pt x="9147000" y="256598"/>
                </a:cubicBezTo>
                <a:lnTo>
                  <a:pt x="8913313" y="489726"/>
                </a:lnTo>
                <a:lnTo>
                  <a:pt x="8914282" y="489726"/>
                </a:lnTo>
                <a:lnTo>
                  <a:pt x="8417937" y="984885"/>
                </a:lnTo>
                <a:lnTo>
                  <a:pt x="0" y="984885"/>
                </a:lnTo>
                <a:lnTo>
                  <a:pt x="0" y="0"/>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6400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rPr>
              <a:t>App Makers and Administrators can view details for each app within their scope, for last 7, 14, 28 days with data refreshed every</a:t>
            </a:r>
            <a:br>
              <a:rPr kumimoji="0" lang="en-US" sz="2000" b="0" i="0" u="none" strike="noStrike" kern="1200" cap="none" spc="0" normalizeH="0" baseline="0" noProof="0">
                <a:ln>
                  <a:noFill/>
                </a:ln>
                <a:solidFill>
                  <a:srgbClr val="FFFFFF"/>
                </a:solidFill>
                <a:effectLst/>
                <a:uLnTx/>
                <a:uFillTx/>
                <a:latin typeface="Segoe UI"/>
                <a:ea typeface="+mn-ea"/>
                <a:cs typeface="Segoe UI Semilight"/>
              </a:rPr>
            </a:br>
            <a:r>
              <a:rPr kumimoji="0" lang="en-US" sz="2000" b="0" i="0" u="none" strike="noStrike" kern="1200" cap="none" spc="0" normalizeH="0" baseline="0" noProof="0">
                <a:ln>
                  <a:noFill/>
                </a:ln>
                <a:solidFill>
                  <a:srgbClr val="FFFFFF"/>
                </a:solidFill>
                <a:effectLst/>
                <a:uLnTx/>
                <a:uFillTx/>
                <a:latin typeface="Segoe UI"/>
                <a:ea typeface="+mn-ea"/>
                <a:cs typeface="Segoe UI Semilight"/>
              </a:rPr>
              <a:t>4-6 hours</a:t>
            </a:r>
          </a:p>
        </p:txBody>
      </p:sp>
    </p:spTree>
    <p:extLst>
      <p:ext uri="{BB962C8B-B14F-4D97-AF65-F5344CB8AC3E}">
        <p14:creationId xmlns:p14="http://schemas.microsoft.com/office/powerpoint/2010/main" val="153806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563C053-BCFB-452A-A5BC-37434E8FDF80}"/>
              </a:ext>
            </a:extLst>
          </p:cNvPr>
          <p:cNvSpPr/>
          <p:nvPr/>
        </p:nvSpPr>
        <p:spPr bwMode="auto">
          <a:xfrm>
            <a:off x="-1" y="0"/>
            <a:ext cx="6864423" cy="6147609"/>
          </a:xfrm>
          <a:custGeom>
            <a:avLst/>
            <a:gdLst>
              <a:gd name="connsiteX0" fmla="*/ 0 w 6864423"/>
              <a:gd name="connsiteY0" fmla="*/ 0 h 6147609"/>
              <a:gd name="connsiteX1" fmla="*/ 6864423 w 6864423"/>
              <a:gd name="connsiteY1" fmla="*/ 0 h 6147609"/>
              <a:gd name="connsiteX2" fmla="*/ 716815 w 6864423"/>
              <a:gd name="connsiteY2" fmla="*/ 6147609 h 6147609"/>
              <a:gd name="connsiteX3" fmla="*/ 0 w 6864423"/>
              <a:gd name="connsiteY3" fmla="*/ 5430795 h 6147609"/>
            </a:gdLst>
            <a:ahLst/>
            <a:cxnLst>
              <a:cxn ang="0">
                <a:pos x="connsiteX0" y="connsiteY0"/>
              </a:cxn>
              <a:cxn ang="0">
                <a:pos x="connsiteX1" y="connsiteY1"/>
              </a:cxn>
              <a:cxn ang="0">
                <a:pos x="connsiteX2" y="connsiteY2"/>
              </a:cxn>
              <a:cxn ang="0">
                <a:pos x="connsiteX3" y="connsiteY3"/>
              </a:cxn>
            </a:cxnLst>
            <a:rect l="l" t="t" r="r" b="b"/>
            <a:pathLst>
              <a:path w="6864423" h="6147609">
                <a:moveTo>
                  <a:pt x="0" y="0"/>
                </a:moveTo>
                <a:lnTo>
                  <a:pt x="6864423" y="0"/>
                </a:lnTo>
                <a:lnTo>
                  <a:pt x="716815" y="6147609"/>
                </a:lnTo>
                <a:lnTo>
                  <a:pt x="0" y="5430795"/>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22" name="Freeform: Shape 21">
            <a:extLst>
              <a:ext uri="{FF2B5EF4-FFF2-40B4-BE49-F238E27FC236}">
                <a16:creationId xmlns:a16="http://schemas.microsoft.com/office/drawing/2014/main" id="{E4207C51-5D79-49CA-A182-DCB53F16E132}"/>
              </a:ext>
            </a:extLst>
          </p:cNvPr>
          <p:cNvSpPr/>
          <p:nvPr/>
        </p:nvSpPr>
        <p:spPr bwMode="auto">
          <a:xfrm>
            <a:off x="-1200150" y="-201521"/>
            <a:ext cx="9226549" cy="656422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 name="connsiteX4" fmla="*/ 68342 w 6562724"/>
              <a:gd name="connsiteY4" fmla="*/ 68342 h 4696776"/>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 name="connsiteX0" fmla="*/ 6562724 w 6562724"/>
              <a:gd name="connsiteY0" fmla="*/ 0 h 4696776"/>
              <a:gd name="connsiteX1" fmla="*/ 1865948 w 6562724"/>
              <a:gd name="connsiteY1" fmla="*/ 4696776 h 4696776"/>
              <a:gd name="connsiteX2" fmla="*/ 0 w 6562724"/>
              <a:gd name="connsiteY2" fmla="*/ 2830828 h 4696776"/>
            </a:gdLst>
            <a:ahLst/>
            <a:cxnLst>
              <a:cxn ang="0">
                <a:pos x="connsiteX0" y="connsiteY0"/>
              </a:cxn>
              <a:cxn ang="0">
                <a:pos x="connsiteX1" y="connsiteY1"/>
              </a:cxn>
              <a:cxn ang="0">
                <a:pos x="connsiteX2" y="connsiteY2"/>
              </a:cxn>
            </a:cxnLst>
            <a:rect l="l" t="t" r="r" b="b"/>
            <a:pathLst>
              <a:path w="6562724" h="4696776">
                <a:moveTo>
                  <a:pt x="6562724" y="0"/>
                </a:moveTo>
                <a:lnTo>
                  <a:pt x="1865948" y="4696776"/>
                </a:lnTo>
                <a:lnTo>
                  <a:pt x="0" y="2830828"/>
                </a:lnTo>
              </a:path>
            </a:pathLst>
          </a:custGeom>
          <a:noFill/>
          <a:ln w="127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6" name="TextBox 25">
            <a:extLst>
              <a:ext uri="{FF2B5EF4-FFF2-40B4-BE49-F238E27FC236}">
                <a16:creationId xmlns:a16="http://schemas.microsoft.com/office/drawing/2014/main" id="{7313D40E-0592-4B3F-A57D-4979F54D3C1B}"/>
              </a:ext>
            </a:extLst>
          </p:cNvPr>
          <p:cNvSpPr txBox="1"/>
          <p:nvPr/>
        </p:nvSpPr>
        <p:spPr>
          <a:xfrm>
            <a:off x="457200" y="306173"/>
            <a:ext cx="4488818" cy="110799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Monitor and Manage the Power Platform</a:t>
            </a:r>
          </a:p>
        </p:txBody>
      </p:sp>
      <p:grpSp>
        <p:nvGrpSpPr>
          <p:cNvPr id="10" name="Group 9">
            <a:extLst>
              <a:ext uri="{FF2B5EF4-FFF2-40B4-BE49-F238E27FC236}">
                <a16:creationId xmlns:a16="http://schemas.microsoft.com/office/drawing/2014/main" id="{D3B4240D-6C1C-4AEF-B9EC-6FD29B7ECFA2}"/>
              </a:ext>
            </a:extLst>
          </p:cNvPr>
          <p:cNvGrpSpPr/>
          <p:nvPr/>
        </p:nvGrpSpPr>
        <p:grpSpPr>
          <a:xfrm>
            <a:off x="6420298" y="717258"/>
            <a:ext cx="5771702" cy="753505"/>
            <a:chOff x="6309227" y="866775"/>
            <a:chExt cx="5308941" cy="753505"/>
          </a:xfrm>
        </p:grpSpPr>
        <p:sp>
          <p:nvSpPr>
            <p:cNvPr id="28" name="TextBox 27">
              <a:extLst>
                <a:ext uri="{FF2B5EF4-FFF2-40B4-BE49-F238E27FC236}">
                  <a16:creationId xmlns:a16="http://schemas.microsoft.com/office/drawing/2014/main" id="{84013A36-B28C-4C3E-8D67-2376EEF6BBD6}"/>
                </a:ext>
              </a:extLst>
            </p:cNvPr>
            <p:cNvSpPr txBox="1"/>
            <p:nvPr/>
          </p:nvSpPr>
          <p:spPr>
            <a:xfrm>
              <a:off x="7102546" y="1004727"/>
              <a:ext cx="4515622" cy="615553"/>
            </a:xfrm>
            <a:prstGeom prst="rect">
              <a:avLst/>
            </a:prstGeom>
            <a:noFill/>
          </p:spPr>
          <p:txBody>
            <a:bodyPr wrap="square" lIns="0" tIns="0" rIns="0" bIns="0">
              <a:noAutofit/>
            </a:bodyP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41"/>
                  </a:solidFill>
                  <a:effectLst/>
                  <a:uLnTx/>
                  <a:uFillTx/>
                  <a:latin typeface="Segoe UI"/>
                  <a:ea typeface="+mn-ea"/>
                  <a:cs typeface="+mn-cs"/>
                </a:rPr>
                <a:t>Set up and view activity logs in Office 365 Audit Logs</a:t>
              </a:r>
            </a:p>
          </p:txBody>
        </p:sp>
        <p:grpSp>
          <p:nvGrpSpPr>
            <p:cNvPr id="40" name="Group 39">
              <a:extLst>
                <a:ext uri="{FF2B5EF4-FFF2-40B4-BE49-F238E27FC236}">
                  <a16:creationId xmlns:a16="http://schemas.microsoft.com/office/drawing/2014/main" id="{ACB43E29-4A0B-4921-A0FF-5D43D7B98EC6}"/>
                </a:ext>
              </a:extLst>
            </p:cNvPr>
            <p:cNvGrpSpPr/>
            <p:nvPr/>
          </p:nvGrpSpPr>
          <p:grpSpPr>
            <a:xfrm>
              <a:off x="6309227" y="866775"/>
              <a:ext cx="652342" cy="652342"/>
              <a:chOff x="2247510" y="3320385"/>
              <a:chExt cx="596900" cy="596901"/>
            </a:xfrm>
            <a:solidFill>
              <a:srgbClr val="006256"/>
            </a:solidFill>
          </p:grpSpPr>
          <p:sp>
            <p:nvSpPr>
              <p:cNvPr id="41" name="Diamond 40">
                <a:extLst>
                  <a:ext uri="{FF2B5EF4-FFF2-40B4-BE49-F238E27FC236}">
                    <a16:creationId xmlns:a16="http://schemas.microsoft.com/office/drawing/2014/main" id="{E456DC28-F40B-4209-9984-B8A2B7172935}"/>
                  </a:ext>
                </a:extLst>
              </p:cNvPr>
              <p:cNvSpPr/>
              <p:nvPr/>
            </p:nvSpPr>
            <p:spPr bwMode="auto">
              <a:xfrm>
                <a:off x="2247510"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42" name="Diamond 41">
                <a:extLst>
                  <a:ext uri="{FF2B5EF4-FFF2-40B4-BE49-F238E27FC236}">
                    <a16:creationId xmlns:a16="http://schemas.microsoft.com/office/drawing/2014/main" id="{752CD78F-A614-43C8-8AF9-41D32EC31C96}"/>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grpSp>
        <p:nvGrpSpPr>
          <p:cNvPr id="9" name="Group 8">
            <a:extLst>
              <a:ext uri="{FF2B5EF4-FFF2-40B4-BE49-F238E27FC236}">
                <a16:creationId xmlns:a16="http://schemas.microsoft.com/office/drawing/2014/main" id="{8578035F-202F-4894-B23B-886E887336A9}"/>
              </a:ext>
            </a:extLst>
          </p:cNvPr>
          <p:cNvGrpSpPr/>
          <p:nvPr/>
        </p:nvGrpSpPr>
        <p:grpSpPr>
          <a:xfrm>
            <a:off x="5063083" y="2065092"/>
            <a:ext cx="6895651" cy="1047477"/>
            <a:chOff x="5185277" y="1980135"/>
            <a:chExt cx="6325880" cy="1047477"/>
          </a:xfrm>
        </p:grpSpPr>
        <p:sp>
          <p:nvSpPr>
            <p:cNvPr id="30" name="TextBox 29">
              <a:extLst>
                <a:ext uri="{FF2B5EF4-FFF2-40B4-BE49-F238E27FC236}">
                  <a16:creationId xmlns:a16="http://schemas.microsoft.com/office/drawing/2014/main" id="{5611AA26-34FB-4237-9EF4-C09C93F98432}"/>
                </a:ext>
              </a:extLst>
            </p:cNvPr>
            <p:cNvSpPr txBox="1"/>
            <p:nvPr/>
          </p:nvSpPr>
          <p:spPr>
            <a:xfrm>
              <a:off x="6020748" y="2104282"/>
              <a:ext cx="5490409" cy="923330"/>
            </a:xfrm>
            <a:prstGeom prst="rect">
              <a:avLst/>
            </a:prstGeom>
            <a:noFill/>
          </p:spPr>
          <p:txBody>
            <a:bodyPr wrap="square" lIns="0" tIns="0" rIns="0" bIns="0">
              <a:noAutofit/>
            </a:bodyPr>
            <a:lstStyle/>
            <a:p>
              <a:pPr marR="0" lvl="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41"/>
                  </a:solidFill>
                  <a:effectLst/>
                  <a:uLnTx/>
                  <a:uFillTx/>
                  <a:latin typeface="Segoe UI"/>
                  <a:ea typeface="+mn-ea"/>
                  <a:cs typeface="+mn-cs"/>
                </a:rPr>
                <a:t>Gain Insights into capacity and storage consumption in adoption in Power Platform Admin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C3C41"/>
                </a:solidFill>
                <a:effectLst/>
                <a:uLnTx/>
                <a:uFillTx/>
                <a:latin typeface="Segoe UI"/>
                <a:ea typeface="+mn-ea"/>
                <a:cs typeface="+mn-cs"/>
              </a:endParaRPr>
            </a:p>
          </p:txBody>
        </p:sp>
        <p:grpSp>
          <p:nvGrpSpPr>
            <p:cNvPr id="43" name="Group 42">
              <a:extLst>
                <a:ext uri="{FF2B5EF4-FFF2-40B4-BE49-F238E27FC236}">
                  <a16:creationId xmlns:a16="http://schemas.microsoft.com/office/drawing/2014/main" id="{826C5849-0D72-4CD4-BFA0-E587224B49F9}"/>
                </a:ext>
              </a:extLst>
            </p:cNvPr>
            <p:cNvGrpSpPr/>
            <p:nvPr/>
          </p:nvGrpSpPr>
          <p:grpSpPr>
            <a:xfrm>
              <a:off x="5185277" y="1980135"/>
              <a:ext cx="652342" cy="652342"/>
              <a:chOff x="2247510" y="3320385"/>
              <a:chExt cx="596900" cy="596901"/>
            </a:xfrm>
            <a:solidFill>
              <a:srgbClr val="006256"/>
            </a:solidFill>
          </p:grpSpPr>
          <p:sp>
            <p:nvSpPr>
              <p:cNvPr id="44" name="Diamond 43">
                <a:extLst>
                  <a:ext uri="{FF2B5EF4-FFF2-40B4-BE49-F238E27FC236}">
                    <a16:creationId xmlns:a16="http://schemas.microsoft.com/office/drawing/2014/main" id="{99A8423A-387C-4A1B-B582-070C87A8289F}"/>
                  </a:ext>
                </a:extLst>
              </p:cNvPr>
              <p:cNvSpPr/>
              <p:nvPr/>
            </p:nvSpPr>
            <p:spPr bwMode="auto">
              <a:xfrm>
                <a:off x="2247510"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45" name="Diamond 44">
                <a:extLst>
                  <a:ext uri="{FF2B5EF4-FFF2-40B4-BE49-F238E27FC236}">
                    <a16:creationId xmlns:a16="http://schemas.microsoft.com/office/drawing/2014/main" id="{380B07BB-8DF7-4989-8BB3-143973BC62A8}"/>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grpSp>
        <p:nvGrpSpPr>
          <p:cNvPr id="8" name="Group 7">
            <a:extLst>
              <a:ext uri="{FF2B5EF4-FFF2-40B4-BE49-F238E27FC236}">
                <a16:creationId xmlns:a16="http://schemas.microsoft.com/office/drawing/2014/main" id="{580221F7-5737-4469-866D-57B736EACA35}"/>
              </a:ext>
            </a:extLst>
          </p:cNvPr>
          <p:cNvGrpSpPr/>
          <p:nvPr/>
        </p:nvGrpSpPr>
        <p:grpSpPr>
          <a:xfrm>
            <a:off x="3624596" y="3557570"/>
            <a:ext cx="8152748" cy="1368567"/>
            <a:chOff x="3794628" y="3387466"/>
            <a:chExt cx="8152748" cy="1368567"/>
          </a:xfrm>
        </p:grpSpPr>
        <p:sp>
          <p:nvSpPr>
            <p:cNvPr id="32" name="TextBox 31">
              <a:extLst>
                <a:ext uri="{FF2B5EF4-FFF2-40B4-BE49-F238E27FC236}">
                  <a16:creationId xmlns:a16="http://schemas.microsoft.com/office/drawing/2014/main" id="{569CA5A2-86CD-48B9-829A-4FB249DAC68A}"/>
                </a:ext>
              </a:extLst>
            </p:cNvPr>
            <p:cNvSpPr txBox="1"/>
            <p:nvPr/>
          </p:nvSpPr>
          <p:spPr>
            <a:xfrm>
              <a:off x="4263621" y="3524927"/>
              <a:ext cx="7683755" cy="1231106"/>
            </a:xfrm>
            <a:prstGeom prst="rect">
              <a:avLst/>
            </a:prstGeom>
            <a:noFill/>
          </p:spPr>
          <p:txBody>
            <a:bodyPr wrap="square" lIns="0" tIns="0" rIns="0" bIns="0">
              <a:noAutofit/>
            </a:bodyPr>
            <a:lstStyle/>
            <a:p>
              <a:pPr marL="449263" marR="0" lvl="0" indent="7938"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C3C41"/>
                  </a:solidFill>
                  <a:effectLst/>
                  <a:uLnTx/>
                  <a:uFillTx/>
                  <a:latin typeface="Segoe UI"/>
                  <a:ea typeface="+mn-ea"/>
                  <a:cs typeface="+mn-cs"/>
                </a:rPr>
                <a:t>View out-of-the-box tenant and environment level Analytics for usage and adoption in Power Platform Admin Center and Power Apps / Automate portals</a:t>
              </a:r>
            </a:p>
          </p:txBody>
        </p:sp>
        <p:grpSp>
          <p:nvGrpSpPr>
            <p:cNvPr id="46" name="Group 45">
              <a:extLst>
                <a:ext uri="{FF2B5EF4-FFF2-40B4-BE49-F238E27FC236}">
                  <a16:creationId xmlns:a16="http://schemas.microsoft.com/office/drawing/2014/main" id="{EC008C37-71CF-43D0-908C-9EE6BA6A19D5}"/>
                </a:ext>
              </a:extLst>
            </p:cNvPr>
            <p:cNvGrpSpPr/>
            <p:nvPr/>
          </p:nvGrpSpPr>
          <p:grpSpPr>
            <a:xfrm>
              <a:off x="3794628" y="3387466"/>
              <a:ext cx="652342" cy="652342"/>
              <a:chOff x="3830046" y="3323835"/>
              <a:chExt cx="651654" cy="651654"/>
            </a:xfrm>
          </p:grpSpPr>
          <p:sp>
            <p:nvSpPr>
              <p:cNvPr id="47" name="Diamond 46">
                <a:extLst>
                  <a:ext uri="{FF2B5EF4-FFF2-40B4-BE49-F238E27FC236}">
                    <a16:creationId xmlns:a16="http://schemas.microsoft.com/office/drawing/2014/main" id="{0C021279-883A-4C2E-B9F5-A99007C418E6}"/>
                  </a:ext>
                </a:extLst>
              </p:cNvPr>
              <p:cNvSpPr/>
              <p:nvPr/>
            </p:nvSpPr>
            <p:spPr bwMode="auto">
              <a:xfrm>
                <a:off x="3830046" y="3323835"/>
                <a:ext cx="651654" cy="651654"/>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sp>
            <p:nvSpPr>
              <p:cNvPr id="48" name="Diamond 47">
                <a:extLst>
                  <a:ext uri="{FF2B5EF4-FFF2-40B4-BE49-F238E27FC236}">
                    <a16:creationId xmlns:a16="http://schemas.microsoft.com/office/drawing/2014/main" id="{396D1D17-8709-46BC-8328-90ECCFB8F7A9}"/>
                  </a:ext>
                </a:extLst>
              </p:cNvPr>
              <p:cNvSpPr/>
              <p:nvPr/>
            </p:nvSpPr>
            <p:spPr bwMode="auto">
              <a:xfrm>
                <a:off x="3866576" y="3360369"/>
                <a:ext cx="578591" cy="578588"/>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sp>
        <p:nvSpPr>
          <p:cNvPr id="7" name="Freeform 96" title="Icon of a gear with a wrench">
            <a:extLst>
              <a:ext uri="{FF2B5EF4-FFF2-40B4-BE49-F238E27FC236}">
                <a16:creationId xmlns:a16="http://schemas.microsoft.com/office/drawing/2014/main" id="{72C42A0A-C7F5-46EE-B623-A3886C1EB762}"/>
              </a:ext>
            </a:extLst>
          </p:cNvPr>
          <p:cNvSpPr>
            <a:spLocks noChangeAspect="1" noEditPoints="1"/>
          </p:cNvSpPr>
          <p:nvPr/>
        </p:nvSpPr>
        <p:spPr bwMode="auto">
          <a:xfrm>
            <a:off x="488577" y="3471590"/>
            <a:ext cx="1024916" cy="9437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TextBox 37">
            <a:extLst>
              <a:ext uri="{FF2B5EF4-FFF2-40B4-BE49-F238E27FC236}">
                <a16:creationId xmlns:a16="http://schemas.microsoft.com/office/drawing/2014/main" id="{E7179155-38DB-4AF0-9062-ABBD15AB5C4A}"/>
              </a:ext>
            </a:extLst>
          </p:cNvPr>
          <p:cNvSpPr txBox="1"/>
          <p:nvPr/>
        </p:nvSpPr>
        <p:spPr>
          <a:xfrm>
            <a:off x="2777004" y="5448925"/>
            <a:ext cx="8288856" cy="307777"/>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3C3C41"/>
                </a:solidFill>
                <a:latin typeface="Segoe UI"/>
              </a:rPr>
              <a:t>Monitor platform services and p</a:t>
            </a:r>
            <a:r>
              <a:rPr kumimoji="0" lang="en-US" sz="2400" b="0" i="0" u="none" strike="noStrike" kern="1200" cap="none" spc="0" normalizeH="0" baseline="0" noProof="0" dirty="0" err="1">
                <a:ln>
                  <a:noFill/>
                </a:ln>
                <a:solidFill>
                  <a:srgbClr val="3C3C41"/>
                </a:solidFill>
                <a:effectLst/>
                <a:uLnTx/>
                <a:uFillTx/>
                <a:latin typeface="Segoe UI"/>
                <a:ea typeface="+mn-ea"/>
                <a:cs typeface="+mn-cs"/>
              </a:rPr>
              <a:t>lanned</a:t>
            </a:r>
            <a:r>
              <a:rPr kumimoji="0" lang="en-US" sz="2400" b="0" i="0" u="none" strike="noStrike" kern="1200" cap="none" spc="0" normalizeH="0" baseline="0" noProof="0" dirty="0">
                <a:ln>
                  <a:noFill/>
                </a:ln>
                <a:solidFill>
                  <a:srgbClr val="3C3C41"/>
                </a:solidFill>
                <a:effectLst/>
                <a:uLnTx/>
                <a:uFillTx/>
                <a:latin typeface="Segoe UI"/>
                <a:ea typeface="+mn-ea"/>
                <a:cs typeface="+mn-cs"/>
              </a:rPr>
              <a:t> &amp; unplanned platform changes/incidents</a:t>
            </a:r>
          </a:p>
        </p:txBody>
      </p:sp>
      <p:grpSp>
        <p:nvGrpSpPr>
          <p:cNvPr id="39" name="Group 38">
            <a:extLst>
              <a:ext uri="{FF2B5EF4-FFF2-40B4-BE49-F238E27FC236}">
                <a16:creationId xmlns:a16="http://schemas.microsoft.com/office/drawing/2014/main" id="{03632FF7-3307-4B4A-9FCF-5970C80ED60A}"/>
              </a:ext>
            </a:extLst>
          </p:cNvPr>
          <p:cNvGrpSpPr/>
          <p:nvPr/>
        </p:nvGrpSpPr>
        <p:grpSpPr>
          <a:xfrm>
            <a:off x="1901207" y="5276642"/>
            <a:ext cx="652342" cy="652342"/>
            <a:chOff x="2247510" y="3320385"/>
            <a:chExt cx="596900" cy="596901"/>
          </a:xfrm>
          <a:solidFill>
            <a:srgbClr val="006256"/>
          </a:solidFill>
        </p:grpSpPr>
        <p:sp>
          <p:nvSpPr>
            <p:cNvPr id="52" name="Diamond 51">
              <a:extLst>
                <a:ext uri="{FF2B5EF4-FFF2-40B4-BE49-F238E27FC236}">
                  <a16:creationId xmlns:a16="http://schemas.microsoft.com/office/drawing/2014/main" id="{D51AAD92-6D6A-4F89-A491-05C56426FBA8}"/>
                </a:ext>
              </a:extLst>
            </p:cNvPr>
            <p:cNvSpPr/>
            <p:nvPr/>
          </p:nvSpPr>
          <p:spPr bwMode="auto">
            <a:xfrm>
              <a:off x="2247510"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53" name="Diamond 52">
              <a:extLst>
                <a:ext uri="{FF2B5EF4-FFF2-40B4-BE49-F238E27FC236}">
                  <a16:creationId xmlns:a16="http://schemas.microsoft.com/office/drawing/2014/main" id="{F93C8863-3C3E-4765-BD56-91427FEFF1D6}"/>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9223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FCCE14F-3E7E-4068-B91A-7E1152788E86}"/>
              </a:ext>
            </a:extLst>
          </p:cNvPr>
          <p:cNvSpPr/>
          <p:nvPr/>
        </p:nvSpPr>
        <p:spPr bwMode="auto">
          <a:xfrm>
            <a:off x="1" y="1"/>
            <a:ext cx="5993076" cy="5993077"/>
          </a:xfrm>
          <a:custGeom>
            <a:avLst/>
            <a:gdLst>
              <a:gd name="connsiteX0" fmla="*/ 0 w 5993076"/>
              <a:gd name="connsiteY0" fmla="*/ 0 h 5993077"/>
              <a:gd name="connsiteX1" fmla="*/ 5993076 w 5993076"/>
              <a:gd name="connsiteY1" fmla="*/ 0 h 5993077"/>
              <a:gd name="connsiteX2" fmla="*/ 0 w 5993076"/>
              <a:gd name="connsiteY2" fmla="*/ 5993077 h 5993077"/>
            </a:gdLst>
            <a:ahLst/>
            <a:cxnLst>
              <a:cxn ang="0">
                <a:pos x="connsiteX0" y="connsiteY0"/>
              </a:cxn>
              <a:cxn ang="0">
                <a:pos x="connsiteX1" y="connsiteY1"/>
              </a:cxn>
              <a:cxn ang="0">
                <a:pos x="connsiteX2" y="connsiteY2"/>
              </a:cxn>
            </a:cxnLst>
            <a:rect l="l" t="t" r="r" b="b"/>
            <a:pathLst>
              <a:path w="5993076" h="5993077">
                <a:moveTo>
                  <a:pt x="0" y="0"/>
                </a:moveTo>
                <a:lnTo>
                  <a:pt x="5993076" y="0"/>
                </a:lnTo>
                <a:lnTo>
                  <a:pt x="0" y="5993077"/>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7" name="Title 2">
            <a:extLst>
              <a:ext uri="{FF2B5EF4-FFF2-40B4-BE49-F238E27FC236}">
                <a16:creationId xmlns:a16="http://schemas.microsoft.com/office/drawing/2014/main" id="{23C79FEA-846A-4B52-A520-72EBF85FAB88}"/>
              </a:ext>
            </a:extLst>
          </p:cNvPr>
          <p:cNvSpPr>
            <a:spLocks noGrp="1"/>
          </p:cNvSpPr>
          <p:nvPr>
            <p:ph type="title"/>
          </p:nvPr>
        </p:nvSpPr>
        <p:spPr>
          <a:xfrm>
            <a:off x="463615" y="475648"/>
            <a:ext cx="3810211" cy="861774"/>
          </a:xfrm>
        </p:spPr>
        <p:txBody>
          <a:bodyPr/>
          <a:lstStyle/>
          <a:p>
            <a:r>
              <a:rPr lang="en-US" sz="3200" dirty="0">
                <a:solidFill>
                  <a:schemeClr val="bg1"/>
                </a:solidFill>
              </a:rPr>
              <a:t>Power Apps</a:t>
            </a:r>
            <a:br>
              <a:rPr lang="en-US" sz="3200" dirty="0">
                <a:solidFill>
                  <a:schemeClr val="bg1"/>
                </a:solidFill>
              </a:rPr>
            </a:br>
            <a:r>
              <a:rPr lang="en-US" sz="2400" dirty="0">
                <a:solidFill>
                  <a:schemeClr val="bg1"/>
                </a:solidFill>
              </a:rPr>
              <a:t>Tenant level views</a:t>
            </a:r>
            <a:endParaRPr lang="en-US" sz="2800" dirty="0">
              <a:solidFill>
                <a:schemeClr val="bg1"/>
              </a:solidFill>
            </a:endParaRPr>
          </a:p>
        </p:txBody>
      </p:sp>
      <p:sp>
        <p:nvSpPr>
          <p:cNvPr id="18" name="TextBox 17">
            <a:extLst>
              <a:ext uri="{FF2B5EF4-FFF2-40B4-BE49-F238E27FC236}">
                <a16:creationId xmlns:a16="http://schemas.microsoft.com/office/drawing/2014/main" id="{7C8BE5F9-472E-42E5-85D4-5CBFE07E657C}"/>
              </a:ext>
            </a:extLst>
          </p:cNvPr>
          <p:cNvSpPr txBox="1"/>
          <p:nvPr/>
        </p:nvSpPr>
        <p:spPr>
          <a:xfrm>
            <a:off x="463615" y="1918296"/>
            <a:ext cx="2700499" cy="123110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49" normalizeH="0" baseline="0" noProof="0" dirty="0">
                <a:ln>
                  <a:noFill/>
                </a:ln>
                <a:solidFill>
                  <a:srgbClr val="FFFFFF"/>
                </a:solidFill>
                <a:effectLst/>
                <a:uLnTx/>
                <a:uFillTx/>
                <a:latin typeface="Segoe UI Semibold"/>
                <a:ea typeface="+mn-ea"/>
                <a:cs typeface="+mn-cs"/>
              </a:rPr>
              <a:t>Analytics is available for canvas and model-</a:t>
            </a:r>
            <a:r>
              <a:rPr lang="en-US" sz="1600" spc="-49" dirty="0">
                <a:solidFill>
                  <a:srgbClr val="FFFFFF"/>
                </a:solidFill>
                <a:latin typeface="Segoe UI Semibold"/>
              </a:rPr>
              <a:t>driven </a:t>
            </a:r>
            <a:r>
              <a:rPr kumimoji="0" lang="en-US" sz="1600" b="0" i="0" u="none" strike="noStrike" kern="1200" cap="none" spc="-49" normalizeH="0" baseline="0" noProof="0" dirty="0">
                <a:ln>
                  <a:noFill/>
                </a:ln>
                <a:solidFill>
                  <a:srgbClr val="FFFFFF"/>
                </a:solidFill>
                <a:effectLst/>
                <a:uLnTx/>
                <a:uFillTx/>
                <a:latin typeface="Segoe UI Semibold"/>
                <a:ea typeface="+mn-ea"/>
                <a:cs typeface="+mn-cs"/>
              </a:rPr>
              <a:t>apps</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lang="en-US" sz="1600" spc="-49" dirty="0">
              <a:solidFill>
                <a:srgbClr val="FFFFFF"/>
              </a:solidFill>
              <a:latin typeface="Segoe UI Semibold"/>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49" normalizeH="0" baseline="0" noProof="0" dirty="0">
                <a:ln>
                  <a:noFill/>
                </a:ln>
                <a:solidFill>
                  <a:srgbClr val="FFFFFF"/>
                </a:solidFill>
                <a:effectLst/>
                <a:uLnTx/>
                <a:uFillTx/>
                <a:latin typeface="Segoe UI Semibold"/>
                <a:ea typeface="+mn-ea"/>
                <a:cs typeface="+mn-cs"/>
              </a:rPr>
              <a:t>Need to be explicitly enabled in Power Platform settings</a:t>
            </a:r>
          </a:p>
        </p:txBody>
      </p:sp>
      <p:sp>
        <p:nvSpPr>
          <p:cNvPr id="19" name="Freeform: Shape 18">
            <a:extLst>
              <a:ext uri="{FF2B5EF4-FFF2-40B4-BE49-F238E27FC236}">
                <a16:creationId xmlns:a16="http://schemas.microsoft.com/office/drawing/2014/main" id="{0C155797-2F42-48AE-AB00-2C0EC242E526}"/>
              </a:ext>
            </a:extLst>
          </p:cNvPr>
          <p:cNvSpPr/>
          <p:nvPr/>
        </p:nvSpPr>
        <p:spPr bwMode="auto">
          <a:xfrm>
            <a:off x="1913025" y="-2038350"/>
            <a:ext cx="10507578" cy="9341518"/>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pic>
        <p:nvPicPr>
          <p:cNvPr id="3" name="Picture 2">
            <a:extLst>
              <a:ext uri="{FF2B5EF4-FFF2-40B4-BE49-F238E27FC236}">
                <a16:creationId xmlns:a16="http://schemas.microsoft.com/office/drawing/2014/main" id="{442CE8EF-76ED-42C3-8462-76833558AA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59168" y="130573"/>
            <a:ext cx="5117927" cy="3398576"/>
          </a:xfrm>
          <a:prstGeom prst="rect">
            <a:avLst/>
          </a:prstGeom>
        </p:spPr>
      </p:pic>
      <p:pic>
        <p:nvPicPr>
          <p:cNvPr id="9" name="Picture 8">
            <a:extLst>
              <a:ext uri="{FF2B5EF4-FFF2-40B4-BE49-F238E27FC236}">
                <a16:creationId xmlns:a16="http://schemas.microsoft.com/office/drawing/2014/main" id="{F861F084-C014-4099-B0A4-3FBD9897CD4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13864" y="4228385"/>
            <a:ext cx="1903033" cy="2613872"/>
          </a:xfrm>
          <a:prstGeom prst="rect">
            <a:avLst/>
          </a:prstGeom>
        </p:spPr>
      </p:pic>
      <p:pic>
        <p:nvPicPr>
          <p:cNvPr id="5" name="Picture 4">
            <a:extLst>
              <a:ext uri="{FF2B5EF4-FFF2-40B4-BE49-F238E27FC236}">
                <a16:creationId xmlns:a16="http://schemas.microsoft.com/office/drawing/2014/main" id="{F6CA5350-98F5-45EF-B74C-17F9BBADA20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08941" y="2805576"/>
            <a:ext cx="4974117" cy="2905351"/>
          </a:xfrm>
          <a:prstGeom prst="rect">
            <a:avLst/>
          </a:prstGeom>
        </p:spPr>
      </p:pic>
      <p:pic>
        <p:nvPicPr>
          <p:cNvPr id="7" name="Picture 6">
            <a:extLst>
              <a:ext uri="{FF2B5EF4-FFF2-40B4-BE49-F238E27FC236}">
                <a16:creationId xmlns:a16="http://schemas.microsoft.com/office/drawing/2014/main" id="{37D939C8-CC15-4FC0-B2B0-D099B1B0CD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13066" y="4023360"/>
            <a:ext cx="4764029" cy="2818897"/>
          </a:xfrm>
          <a:prstGeom prst="rect">
            <a:avLst/>
          </a:prstGeom>
        </p:spPr>
      </p:pic>
    </p:spTree>
    <p:extLst>
      <p:ext uri="{BB962C8B-B14F-4D97-AF65-F5344CB8AC3E}">
        <p14:creationId xmlns:p14="http://schemas.microsoft.com/office/powerpoint/2010/main" val="1753590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iamond 29">
            <a:extLst>
              <a:ext uri="{FF2B5EF4-FFF2-40B4-BE49-F238E27FC236}">
                <a16:creationId xmlns:a16="http://schemas.microsoft.com/office/drawing/2014/main" id="{3D249F84-2088-4EBC-97DC-C0159AA65420}"/>
              </a:ext>
            </a:extLst>
          </p:cNvPr>
          <p:cNvSpPr/>
          <p:nvPr/>
        </p:nvSpPr>
        <p:spPr bwMode="auto">
          <a:xfrm rot="16200000">
            <a:off x="-553504" y="6195316"/>
            <a:ext cx="1529991" cy="1529991"/>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2EA91984-79BB-4AD4-972D-FCD23DAC7064}"/>
              </a:ext>
            </a:extLst>
          </p:cNvPr>
          <p:cNvGrpSpPr/>
          <p:nvPr/>
        </p:nvGrpSpPr>
        <p:grpSpPr>
          <a:xfrm>
            <a:off x="11386249" y="-151391"/>
            <a:ext cx="933290" cy="1208565"/>
            <a:chOff x="-282259" y="5856037"/>
            <a:chExt cx="1567299" cy="2029576"/>
          </a:xfrm>
        </p:grpSpPr>
        <p:sp>
          <p:nvSpPr>
            <p:cNvPr id="32" name="Diamond 31">
              <a:extLst>
                <a:ext uri="{FF2B5EF4-FFF2-40B4-BE49-F238E27FC236}">
                  <a16:creationId xmlns:a16="http://schemas.microsoft.com/office/drawing/2014/main" id="{616C946E-96C8-4134-B3E6-27D5793D8603}"/>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Diamond 32">
              <a:extLst>
                <a:ext uri="{FF2B5EF4-FFF2-40B4-BE49-F238E27FC236}">
                  <a16:creationId xmlns:a16="http://schemas.microsoft.com/office/drawing/2014/main" id="{386703E4-EA80-4B4D-BE1A-DD682E02C9D6}"/>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4" name="Diamond 33">
              <a:extLst>
                <a:ext uri="{FF2B5EF4-FFF2-40B4-BE49-F238E27FC236}">
                  <a16:creationId xmlns:a16="http://schemas.microsoft.com/office/drawing/2014/main" id="{DA8C7304-0E81-4FE7-952E-F2E13AE62722}"/>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8" name="Title 2">
            <a:extLst>
              <a:ext uri="{FF2B5EF4-FFF2-40B4-BE49-F238E27FC236}">
                <a16:creationId xmlns:a16="http://schemas.microsoft.com/office/drawing/2014/main" id="{EFABAFF1-7038-4F13-9285-A8AF3BD0FAEB}"/>
              </a:ext>
            </a:extLst>
          </p:cNvPr>
          <p:cNvSpPr>
            <a:spLocks noGrp="1"/>
          </p:cNvSpPr>
          <p:nvPr>
            <p:ph type="title"/>
          </p:nvPr>
        </p:nvSpPr>
        <p:spPr>
          <a:xfrm>
            <a:off x="463615" y="475648"/>
            <a:ext cx="11306469" cy="492443"/>
          </a:xfrm>
        </p:spPr>
        <p:txBody>
          <a:bodyPr/>
          <a:lstStyle/>
          <a:p>
            <a:r>
              <a:rPr lang="en-US" dirty="0"/>
              <a:t>Power Apps tenant level analytics</a:t>
            </a:r>
          </a:p>
        </p:txBody>
      </p:sp>
      <p:sp>
        <p:nvSpPr>
          <p:cNvPr id="20" name="Rectangle 22">
            <a:extLst>
              <a:ext uri="{FF2B5EF4-FFF2-40B4-BE49-F238E27FC236}">
                <a16:creationId xmlns:a16="http://schemas.microsoft.com/office/drawing/2014/main" id="{33057A2A-0549-4990-BCE0-E2BF959776E7}"/>
              </a:ext>
            </a:extLst>
          </p:cNvPr>
          <p:cNvSpPr/>
          <p:nvPr/>
        </p:nvSpPr>
        <p:spPr bwMode="auto">
          <a:xfrm>
            <a:off x="457200" y="2540361"/>
            <a:ext cx="4480906" cy="3188086"/>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Unique users, Total sessions, Apps </a:t>
            </a:r>
            <a:r>
              <a:rPr lang="en-US" sz="1600" dirty="0">
                <a:solidFill>
                  <a:srgbClr val="3C3C41"/>
                </a:solidFill>
                <a:latin typeface="Segoe UI"/>
              </a:rPr>
              <a:t>used, New users, Environments</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Usage activity</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lang="en-US" sz="1600" dirty="0">
                <a:solidFill>
                  <a:srgbClr val="3C3C41"/>
                </a:solidFill>
                <a:latin typeface="Segoe UI"/>
              </a:rPr>
              <a:t>Top Apps – Sessions / Unique users</a:t>
            </a:r>
            <a:endParaRPr kumimoji="0" lang="en-US" sz="1600" b="0" i="0" u="none" strike="noStrike" kern="1200" cap="none" spc="0" normalizeH="0" baseline="0" noProof="0" dirty="0">
              <a:ln>
                <a:noFill/>
              </a:ln>
              <a:solidFill>
                <a:srgbClr val="3C3C41"/>
              </a:solidFill>
              <a:effectLst/>
              <a:uLnTx/>
              <a:uFillTx/>
              <a:latin typeface="Segoe UI"/>
              <a:ea typeface="+mn-ea"/>
              <a:cs typeface="+mn-cs"/>
            </a:endParaRP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Top Environments – Unique users</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lang="en-US" sz="1600" dirty="0">
                <a:solidFill>
                  <a:srgbClr val="3C3C41"/>
                </a:solidFill>
                <a:latin typeface="Segoe UI"/>
              </a:rPr>
              <a:t>Maker activity</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App inventory</a:t>
            </a:r>
          </a:p>
        </p:txBody>
      </p:sp>
      <p:sp>
        <p:nvSpPr>
          <p:cNvPr id="22" name="Rectangle 24">
            <a:extLst>
              <a:ext uri="{FF2B5EF4-FFF2-40B4-BE49-F238E27FC236}">
                <a16:creationId xmlns:a16="http://schemas.microsoft.com/office/drawing/2014/main" id="{8F0C5814-08C4-497D-ACFA-8E576F6CC159}"/>
              </a:ext>
            </a:extLst>
          </p:cNvPr>
          <p:cNvSpPr/>
          <p:nvPr/>
        </p:nvSpPr>
        <p:spPr bwMode="auto">
          <a:xfrm>
            <a:off x="5792647" y="2540361"/>
            <a:ext cx="4480906" cy="3188086"/>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500"/>
              </a:spcBef>
              <a:spcAft>
                <a:spcPts val="500"/>
              </a:spcAft>
              <a:buClrTx/>
              <a:buSzTx/>
              <a:buFontTx/>
              <a:buNone/>
              <a:tabLst/>
              <a:defRPr/>
            </a:pPr>
            <a:r>
              <a:rPr kumimoji="0" lang="en-US" sz="1600" b="0" i="0" u="none" strike="noStrike" kern="1200" cap="none" spc="0" normalizeH="0" baseline="0" noProof="0" dirty="0">
                <a:ln w="0"/>
                <a:solidFill>
                  <a:srgbClr val="3C3C41"/>
                </a:solidFill>
                <a:effectLst/>
                <a:uLnTx/>
                <a:uFillTx/>
                <a:latin typeface="Segoe UI"/>
                <a:ea typeface="Segoe UI" pitchFamily="34" charset="0"/>
                <a:cs typeface="Segoe UI" pitchFamily="34" charset="0"/>
              </a:rPr>
              <a:t>As an administrator:</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Monitor top apps and environments per activity</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lang="en-US" sz="1400" dirty="0">
                <a:solidFill>
                  <a:srgbClr val="3C3C41"/>
                </a:solidFill>
                <a:latin typeface="Segoe UI"/>
              </a:rPr>
              <a:t>Monitor maker activity</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See total number of Apps, Makers, Environments, Connections</a:t>
            </a:r>
          </a:p>
          <a:p>
            <a:pPr marL="166688" marR="0" lvl="0" indent="-166688" algn="l" defTabSz="914400" rtl="0" eaLnBrk="1" fontAlgn="base" latinLnBrk="0" hangingPunct="1">
              <a:lnSpc>
                <a:spcPct val="100000"/>
              </a:lnSpc>
              <a:spcBef>
                <a:spcPts val="500"/>
              </a:spcBef>
              <a:spcAft>
                <a:spcPts val="500"/>
              </a:spcAft>
              <a:buClrTx/>
              <a:buSzTx/>
              <a:buFont typeface="Arial" panose="020B0604020202020204" pitchFamily="34" charset="0"/>
              <a:buChar char="•"/>
              <a:tabLst/>
              <a:defRPr/>
            </a:pPr>
            <a:r>
              <a:rPr lang="en-US" sz="1400" dirty="0">
                <a:solidFill>
                  <a:srgbClr val="3C3C41"/>
                </a:solidFill>
                <a:latin typeface="Segoe UI"/>
              </a:rPr>
              <a:t>See information when App is created, modified, last launched and for how many users/groups app is shared </a:t>
            </a:r>
            <a:endParaRPr kumimoji="0" lang="en-US" sz="1400" b="0" i="0" u="none" strike="noStrike" kern="1200" cap="none" spc="0" normalizeH="0" baseline="0" noProof="0" dirty="0">
              <a:ln>
                <a:noFill/>
              </a:ln>
              <a:solidFill>
                <a:srgbClr val="3C3C41"/>
              </a:solidFill>
              <a:effectLst/>
              <a:uLnTx/>
              <a:uFillTx/>
              <a:latin typeface="Segoe UI"/>
              <a:ea typeface="+mn-ea"/>
              <a:cs typeface="+mn-cs"/>
            </a:endParaRPr>
          </a:p>
          <a:p>
            <a:pPr marR="0" lvl="0" algn="l" defTabSz="914400" rtl="0" eaLnBrk="1" fontAlgn="base" latinLnBrk="0" hangingPunct="1">
              <a:lnSpc>
                <a:spcPct val="100000"/>
              </a:lnSpc>
              <a:spcBef>
                <a:spcPts val="500"/>
              </a:spcBef>
              <a:spcAft>
                <a:spcPts val="500"/>
              </a:spcAft>
              <a:buClrTx/>
              <a:buSzTx/>
              <a:tabLst/>
              <a:defRPr/>
            </a:pPr>
            <a:endParaRPr kumimoji="0" lang="en-US" sz="14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32472" rtl="0" eaLnBrk="1" fontAlgn="base" latinLnBrk="0" hangingPunct="1">
              <a:lnSpc>
                <a:spcPct val="100000"/>
              </a:lnSpc>
              <a:spcBef>
                <a:spcPts val="500"/>
              </a:spcBef>
              <a:spcAft>
                <a:spcPts val="500"/>
              </a:spcAft>
              <a:buClrTx/>
              <a:buSzTx/>
              <a:buFontTx/>
              <a:buNone/>
              <a:tabLst/>
              <a:defRPr/>
            </a:pPr>
            <a:endParaRPr kumimoji="0" lang="en-US" sz="2000" b="0" i="0" u="none" strike="noStrike" kern="1200" cap="none" spc="0" normalizeH="0" baseline="0" noProof="0" dirty="0">
              <a:ln w="0"/>
              <a:solidFill>
                <a:srgbClr val="3C3C41"/>
              </a:solidFill>
              <a:effectLst>
                <a:outerShdw blurRad="38100" dist="19050" dir="2700000" algn="tl" rotWithShape="0">
                  <a:srgbClr val="3C3C41">
                    <a:alpha val="40000"/>
                  </a:srgbClr>
                </a:outerShdw>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51CADAF3-F2C4-4516-9464-584AF2BB4C16}"/>
              </a:ext>
            </a:extLst>
          </p:cNvPr>
          <p:cNvSpPr txBox="1"/>
          <p:nvPr/>
        </p:nvSpPr>
        <p:spPr>
          <a:xfrm>
            <a:off x="457200" y="2081661"/>
            <a:ext cx="1315462" cy="458699"/>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Pro Semibold"/>
                <a:ea typeface="+mn-ea"/>
                <a:cs typeface="+mn-cs"/>
              </a:rPr>
              <a:t> </a:t>
            </a:r>
          </a:p>
        </p:txBody>
      </p:sp>
      <p:sp>
        <p:nvSpPr>
          <p:cNvPr id="25" name="TextBox 24">
            <a:extLst>
              <a:ext uri="{FF2B5EF4-FFF2-40B4-BE49-F238E27FC236}">
                <a16:creationId xmlns:a16="http://schemas.microsoft.com/office/drawing/2014/main" id="{B13FF5DD-6B10-46D4-B960-4ADE8C9ED389}"/>
              </a:ext>
            </a:extLst>
          </p:cNvPr>
          <p:cNvSpPr txBox="1"/>
          <p:nvPr/>
        </p:nvSpPr>
        <p:spPr>
          <a:xfrm>
            <a:off x="5792647" y="2081661"/>
            <a:ext cx="1315462" cy="458699"/>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Pro Semibold"/>
              <a:ea typeface="+mn-ea"/>
              <a:cs typeface="+mn-cs"/>
            </a:endParaRPr>
          </a:p>
        </p:txBody>
      </p:sp>
      <p:sp>
        <p:nvSpPr>
          <p:cNvPr id="27" name="people_3" title="Icon of a person surrounded by brackets">
            <a:extLst>
              <a:ext uri="{FF2B5EF4-FFF2-40B4-BE49-F238E27FC236}">
                <a16:creationId xmlns:a16="http://schemas.microsoft.com/office/drawing/2014/main" id="{C2CFC3BB-FF88-4303-AD30-2D44B98FCB8D}"/>
              </a:ext>
            </a:extLst>
          </p:cNvPr>
          <p:cNvSpPr>
            <a:spLocks noChangeAspect="1" noEditPoints="1"/>
          </p:cNvSpPr>
          <p:nvPr/>
        </p:nvSpPr>
        <p:spPr bwMode="auto">
          <a:xfrm>
            <a:off x="6171472" y="2170743"/>
            <a:ext cx="278310" cy="280534"/>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people_11" title="Icon of two people with a chat bubble">
            <a:extLst>
              <a:ext uri="{FF2B5EF4-FFF2-40B4-BE49-F238E27FC236}">
                <a16:creationId xmlns:a16="http://schemas.microsoft.com/office/drawing/2014/main" id="{462E8409-41C0-4441-BEC5-4C0326602977}"/>
              </a:ext>
            </a:extLst>
          </p:cNvPr>
          <p:cNvSpPr>
            <a:spLocks noChangeAspect="1" noEditPoints="1"/>
          </p:cNvSpPr>
          <p:nvPr/>
        </p:nvSpPr>
        <p:spPr bwMode="auto">
          <a:xfrm>
            <a:off x="838124" y="2170743"/>
            <a:ext cx="292126" cy="280534"/>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Rectangle 28">
            <a:extLst>
              <a:ext uri="{FF2B5EF4-FFF2-40B4-BE49-F238E27FC236}">
                <a16:creationId xmlns:a16="http://schemas.microsoft.com/office/drawing/2014/main" id="{FB287361-B449-4178-939C-DDF22F41015F}"/>
              </a:ext>
            </a:extLst>
          </p:cNvPr>
          <p:cNvSpPr/>
          <p:nvPr/>
        </p:nvSpPr>
        <p:spPr>
          <a:xfrm>
            <a:off x="0" y="1478255"/>
            <a:ext cx="12192000" cy="458699"/>
          </a:xfrm>
          <a:prstGeom prst="rect">
            <a:avLst/>
          </a:prstGeom>
          <a:solidFill>
            <a:schemeClr val="tx1"/>
          </a:solidFill>
          <a:ln w="9525" cap="flat" cmpd="sng" algn="ctr">
            <a:noFill/>
            <a:prstDash val="dash"/>
          </a:ln>
          <a:effectLst/>
        </p:spPr>
        <p:txBody>
          <a:bodyPr wrap="square" lIns="457200" tIns="45720" rIns="457200" bIns="4572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Semilight"/>
              </a:rPr>
              <a:t>Administrators can view data at the tenant level for canvas and model-driven apps</a:t>
            </a:r>
          </a:p>
        </p:txBody>
      </p:sp>
      <p:sp>
        <p:nvSpPr>
          <p:cNvPr id="2" name="Rectangle 24">
            <a:extLst>
              <a:ext uri="{FF2B5EF4-FFF2-40B4-BE49-F238E27FC236}">
                <a16:creationId xmlns:a16="http://schemas.microsoft.com/office/drawing/2014/main" id="{0AE3BFDF-5828-4C57-BDCD-8618759FB242}"/>
              </a:ext>
            </a:extLst>
          </p:cNvPr>
          <p:cNvSpPr/>
          <p:nvPr/>
        </p:nvSpPr>
        <p:spPr bwMode="auto">
          <a:xfrm>
            <a:off x="457200" y="5965966"/>
            <a:ext cx="10739718" cy="458699"/>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R="0" lvl="0" algn="l" defTabSz="914400" rtl="0" eaLnBrk="1" fontAlgn="base" latinLnBrk="0" hangingPunct="1">
              <a:lnSpc>
                <a:spcPct val="100000"/>
              </a:lnSpc>
              <a:spcBef>
                <a:spcPts val="500"/>
              </a:spcBef>
              <a:spcAft>
                <a:spcPts val="500"/>
              </a:spcAft>
              <a:buClrTx/>
              <a:buSzTx/>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Reports can be filtered by environment, environment type/state/region, app type, connection tier, connector, app last used</a:t>
            </a:r>
          </a:p>
          <a:p>
            <a:pPr marL="0" marR="0" lvl="0" indent="0" algn="l" defTabSz="932472" rtl="0" eaLnBrk="1" fontAlgn="base" latinLnBrk="0" hangingPunct="1">
              <a:lnSpc>
                <a:spcPct val="100000"/>
              </a:lnSpc>
              <a:spcBef>
                <a:spcPts val="500"/>
              </a:spcBef>
              <a:spcAft>
                <a:spcPts val="500"/>
              </a:spcAft>
              <a:buClrTx/>
              <a:buSzTx/>
              <a:buFontTx/>
              <a:buNone/>
              <a:tabLst/>
              <a:defRPr/>
            </a:pPr>
            <a:endParaRPr kumimoji="0" lang="en-US" sz="2000" b="0" i="0" u="none" strike="noStrike" kern="1200" cap="none" spc="0" normalizeH="0" baseline="0" noProof="0" dirty="0">
              <a:ln w="0"/>
              <a:solidFill>
                <a:srgbClr val="3C3C41"/>
              </a:solidFill>
              <a:effectLst>
                <a:outerShdw blurRad="38100" dist="19050" dir="2700000" algn="tl" rotWithShape="0">
                  <a:srgbClr val="3C3C41">
                    <a:alpha val="40000"/>
                  </a:srgbClr>
                </a:outerShdw>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91905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FCCE14F-3E7E-4068-B91A-7E1152788E86}"/>
              </a:ext>
            </a:extLst>
          </p:cNvPr>
          <p:cNvSpPr/>
          <p:nvPr/>
        </p:nvSpPr>
        <p:spPr bwMode="auto">
          <a:xfrm>
            <a:off x="1" y="1"/>
            <a:ext cx="5993076" cy="5993077"/>
          </a:xfrm>
          <a:custGeom>
            <a:avLst/>
            <a:gdLst>
              <a:gd name="connsiteX0" fmla="*/ 0 w 5993076"/>
              <a:gd name="connsiteY0" fmla="*/ 0 h 5993077"/>
              <a:gd name="connsiteX1" fmla="*/ 5993076 w 5993076"/>
              <a:gd name="connsiteY1" fmla="*/ 0 h 5993077"/>
              <a:gd name="connsiteX2" fmla="*/ 0 w 5993076"/>
              <a:gd name="connsiteY2" fmla="*/ 5993077 h 5993077"/>
            </a:gdLst>
            <a:ahLst/>
            <a:cxnLst>
              <a:cxn ang="0">
                <a:pos x="connsiteX0" y="connsiteY0"/>
              </a:cxn>
              <a:cxn ang="0">
                <a:pos x="connsiteX1" y="connsiteY1"/>
              </a:cxn>
              <a:cxn ang="0">
                <a:pos x="connsiteX2" y="connsiteY2"/>
              </a:cxn>
            </a:cxnLst>
            <a:rect l="l" t="t" r="r" b="b"/>
            <a:pathLst>
              <a:path w="5993076" h="5993077">
                <a:moveTo>
                  <a:pt x="0" y="0"/>
                </a:moveTo>
                <a:lnTo>
                  <a:pt x="5993076" y="0"/>
                </a:lnTo>
                <a:lnTo>
                  <a:pt x="0" y="5993077"/>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7" name="Title 2">
            <a:extLst>
              <a:ext uri="{FF2B5EF4-FFF2-40B4-BE49-F238E27FC236}">
                <a16:creationId xmlns:a16="http://schemas.microsoft.com/office/drawing/2014/main" id="{23C79FEA-846A-4B52-A520-72EBF85FAB88}"/>
              </a:ext>
            </a:extLst>
          </p:cNvPr>
          <p:cNvSpPr>
            <a:spLocks noGrp="1"/>
          </p:cNvSpPr>
          <p:nvPr>
            <p:ph type="title"/>
          </p:nvPr>
        </p:nvSpPr>
        <p:spPr>
          <a:xfrm>
            <a:off x="463615" y="475648"/>
            <a:ext cx="4144244" cy="861774"/>
          </a:xfrm>
        </p:spPr>
        <p:txBody>
          <a:bodyPr/>
          <a:lstStyle/>
          <a:p>
            <a:r>
              <a:rPr lang="en-US" sz="3200" dirty="0">
                <a:solidFill>
                  <a:schemeClr val="bg1"/>
                </a:solidFill>
              </a:rPr>
              <a:t>Data Export (preview)</a:t>
            </a:r>
            <a:br>
              <a:rPr lang="en-US" sz="3200" dirty="0">
                <a:solidFill>
                  <a:schemeClr val="bg1"/>
                </a:solidFill>
              </a:rPr>
            </a:br>
            <a:r>
              <a:rPr lang="en-US" sz="2400" dirty="0">
                <a:solidFill>
                  <a:schemeClr val="bg1"/>
                </a:solidFill>
              </a:rPr>
              <a:t>Tenant level analytics</a:t>
            </a:r>
            <a:endParaRPr lang="en-US" sz="2800" dirty="0">
              <a:solidFill>
                <a:schemeClr val="bg1"/>
              </a:solidFill>
            </a:endParaRPr>
          </a:p>
        </p:txBody>
      </p:sp>
      <p:sp>
        <p:nvSpPr>
          <p:cNvPr id="18" name="TextBox 17">
            <a:extLst>
              <a:ext uri="{FF2B5EF4-FFF2-40B4-BE49-F238E27FC236}">
                <a16:creationId xmlns:a16="http://schemas.microsoft.com/office/drawing/2014/main" id="{7C8BE5F9-472E-42E5-85D4-5CBFE07E657C}"/>
              </a:ext>
            </a:extLst>
          </p:cNvPr>
          <p:cNvSpPr txBox="1"/>
          <p:nvPr/>
        </p:nvSpPr>
        <p:spPr>
          <a:xfrm>
            <a:off x="463615" y="1676532"/>
            <a:ext cx="2700499" cy="984885"/>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49" normalizeH="0" baseline="0" noProof="0" dirty="0">
                <a:ln>
                  <a:noFill/>
                </a:ln>
                <a:solidFill>
                  <a:srgbClr val="FFFFFF"/>
                </a:solidFill>
                <a:effectLst/>
                <a:uLnTx/>
                <a:uFillTx/>
                <a:latin typeface="Segoe UI Semibold"/>
                <a:ea typeface="+mn-ea"/>
                <a:cs typeface="+mn-cs"/>
              </a:rPr>
              <a:t>Export tenant level analytics to Azure Data Lake</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lang="en-US" sz="1600" spc="-49" dirty="0">
              <a:solidFill>
                <a:srgbClr val="FFFFFF"/>
              </a:solidFill>
              <a:latin typeface="Segoe UI Semibold"/>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49" normalizeH="0" baseline="0" noProof="0" dirty="0">
                <a:ln>
                  <a:noFill/>
                </a:ln>
                <a:solidFill>
                  <a:srgbClr val="FFFFFF"/>
                </a:solidFill>
                <a:effectLst/>
                <a:uLnTx/>
                <a:uFillTx/>
                <a:latin typeface="Segoe UI Semibold"/>
                <a:ea typeface="+mn-ea"/>
                <a:cs typeface="+mn-cs"/>
              </a:rPr>
              <a:t>Bring your own lake (BYOL)</a:t>
            </a:r>
          </a:p>
        </p:txBody>
      </p:sp>
      <p:pic>
        <p:nvPicPr>
          <p:cNvPr id="15" name="Picture 14">
            <a:extLst>
              <a:ext uri="{FF2B5EF4-FFF2-40B4-BE49-F238E27FC236}">
                <a16:creationId xmlns:a16="http://schemas.microsoft.com/office/drawing/2014/main" id="{D6E97F4B-3867-4EC0-B69C-CDDC0B4D46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67736" y="1079649"/>
            <a:ext cx="7124263" cy="3163536"/>
          </a:xfrm>
          <a:prstGeom prst="rect">
            <a:avLst/>
          </a:prstGeom>
        </p:spPr>
      </p:pic>
      <p:pic>
        <p:nvPicPr>
          <p:cNvPr id="13" name="Picture 12">
            <a:extLst>
              <a:ext uri="{FF2B5EF4-FFF2-40B4-BE49-F238E27FC236}">
                <a16:creationId xmlns:a16="http://schemas.microsoft.com/office/drawing/2014/main" id="{E38836E2-872C-439C-917A-9E7A9C4066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2399" y="3173469"/>
            <a:ext cx="6383073" cy="3561849"/>
          </a:xfrm>
          <a:prstGeom prst="rect">
            <a:avLst/>
          </a:prstGeom>
        </p:spPr>
      </p:pic>
    </p:spTree>
    <p:extLst>
      <p:ext uri="{BB962C8B-B14F-4D97-AF65-F5344CB8AC3E}">
        <p14:creationId xmlns:p14="http://schemas.microsoft.com/office/powerpoint/2010/main" val="3364528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83E6019-2ABD-4A4B-8508-3571840D2CE8}"/>
              </a:ext>
            </a:extLst>
          </p:cNvPr>
          <p:cNvSpPr/>
          <p:nvPr/>
        </p:nvSpPr>
        <p:spPr bwMode="auto">
          <a:xfrm>
            <a:off x="0" y="0"/>
            <a:ext cx="5530061" cy="4696777"/>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DB52F8A9-DED2-4028-B807-CA5403CA73DC}"/>
              </a:ext>
            </a:extLst>
          </p:cNvPr>
          <p:cNvSpPr/>
          <p:nvPr/>
        </p:nvSpPr>
        <p:spPr bwMode="auto">
          <a:xfrm>
            <a:off x="0" y="0"/>
            <a:ext cx="6055522" cy="4696776"/>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3" name="Title 1">
            <a:extLst>
              <a:ext uri="{FF2B5EF4-FFF2-40B4-BE49-F238E27FC236}">
                <a16:creationId xmlns:a16="http://schemas.microsoft.com/office/drawing/2014/main" id="{C5703AEC-59E2-4A1B-900A-6C838F6E970B}"/>
              </a:ext>
            </a:extLst>
          </p:cNvPr>
          <p:cNvSpPr>
            <a:spLocks noGrp="1"/>
          </p:cNvSpPr>
          <p:nvPr>
            <p:ph type="title"/>
          </p:nvPr>
        </p:nvSpPr>
        <p:spPr>
          <a:xfrm>
            <a:off x="463615" y="475648"/>
            <a:ext cx="11306469" cy="492443"/>
          </a:xfrm>
        </p:spPr>
        <p:txBody>
          <a:bodyPr/>
          <a:lstStyle/>
          <a:p>
            <a:r>
              <a:rPr lang="en-US" dirty="0"/>
              <a:t>Data Export (preview)</a:t>
            </a:r>
            <a:endParaRPr lang="en-GB" dirty="0"/>
          </a:p>
        </p:txBody>
      </p:sp>
      <p:grpSp>
        <p:nvGrpSpPr>
          <p:cNvPr id="41" name="Group 40">
            <a:extLst>
              <a:ext uri="{FF2B5EF4-FFF2-40B4-BE49-F238E27FC236}">
                <a16:creationId xmlns:a16="http://schemas.microsoft.com/office/drawing/2014/main" id="{7B14BB41-D9ED-4A79-885E-39292A53206B}"/>
              </a:ext>
            </a:extLst>
          </p:cNvPr>
          <p:cNvGrpSpPr/>
          <p:nvPr/>
        </p:nvGrpSpPr>
        <p:grpSpPr>
          <a:xfrm>
            <a:off x="10247693" y="5118256"/>
            <a:ext cx="1944307" cy="1739744"/>
            <a:chOff x="10247693" y="5118256"/>
            <a:chExt cx="1944307" cy="1739744"/>
          </a:xfrm>
        </p:grpSpPr>
        <p:sp>
          <p:nvSpPr>
            <p:cNvPr id="42" name="Freeform: Shape 41">
              <a:extLst>
                <a:ext uri="{FF2B5EF4-FFF2-40B4-BE49-F238E27FC236}">
                  <a16:creationId xmlns:a16="http://schemas.microsoft.com/office/drawing/2014/main" id="{66182165-6FD1-4A2E-8876-05D78D25C6F3}"/>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43" name="Freeform: Shape 42">
              <a:extLst>
                <a:ext uri="{FF2B5EF4-FFF2-40B4-BE49-F238E27FC236}">
                  <a16:creationId xmlns:a16="http://schemas.microsoft.com/office/drawing/2014/main" id="{BAD8D858-B878-46E0-A643-D26BCD468E3C}"/>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tx1"/>
            </a:solidFill>
            <a:ln w="412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4" name="Group 43">
            <a:extLst>
              <a:ext uri="{FF2B5EF4-FFF2-40B4-BE49-F238E27FC236}">
                <a16:creationId xmlns:a16="http://schemas.microsoft.com/office/drawing/2014/main" id="{0D75DC62-3586-4979-99A1-E53A0571DF7C}"/>
              </a:ext>
            </a:extLst>
          </p:cNvPr>
          <p:cNvGrpSpPr/>
          <p:nvPr/>
        </p:nvGrpSpPr>
        <p:grpSpPr>
          <a:xfrm flipV="1">
            <a:off x="1143242" y="5897221"/>
            <a:ext cx="1621788" cy="960779"/>
            <a:chOff x="-384455" y="5924122"/>
            <a:chExt cx="3059346" cy="1812417"/>
          </a:xfrm>
        </p:grpSpPr>
        <p:sp>
          <p:nvSpPr>
            <p:cNvPr id="45" name="Diamond 164">
              <a:extLst>
                <a:ext uri="{FF2B5EF4-FFF2-40B4-BE49-F238E27FC236}">
                  <a16:creationId xmlns:a16="http://schemas.microsoft.com/office/drawing/2014/main" id="{56E72C78-7D1E-4A35-B1DC-5E82E8C9EBDA}"/>
                </a:ext>
              </a:extLst>
            </p:cNvPr>
            <p:cNvSpPr/>
            <p:nvPr/>
          </p:nvSpPr>
          <p:spPr bwMode="auto">
            <a:xfrm>
              <a:off x="-384455" y="5924122"/>
              <a:ext cx="2803421" cy="1812417"/>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sp>
          <p:nvSpPr>
            <p:cNvPr id="46" name="Diamond 45">
              <a:extLst>
                <a:ext uri="{FF2B5EF4-FFF2-40B4-BE49-F238E27FC236}">
                  <a16:creationId xmlns:a16="http://schemas.microsoft.com/office/drawing/2014/main" id="{C0BBFC6B-88D7-478A-95CE-795C63993351}"/>
                </a:ext>
              </a:extLst>
            </p:cNvPr>
            <p:cNvSpPr/>
            <p:nvPr/>
          </p:nvSpPr>
          <p:spPr bwMode="auto">
            <a:xfrm>
              <a:off x="1605010" y="6216270"/>
              <a:ext cx="1069881" cy="1069881"/>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E1EA1771-A15E-40A6-B03B-712E768D1A22}"/>
              </a:ext>
            </a:extLst>
          </p:cNvPr>
          <p:cNvGrpSpPr/>
          <p:nvPr/>
        </p:nvGrpSpPr>
        <p:grpSpPr>
          <a:xfrm>
            <a:off x="466258" y="1671093"/>
            <a:ext cx="6371653" cy="3957139"/>
            <a:chOff x="466258" y="1671093"/>
            <a:chExt cx="6371653" cy="3957139"/>
          </a:xfrm>
        </p:grpSpPr>
        <p:pic>
          <p:nvPicPr>
            <p:cNvPr id="19" name="Picture 29" descr="A close up of a screen&#10;&#10;Description automatically generated">
              <a:extLst>
                <a:ext uri="{FF2B5EF4-FFF2-40B4-BE49-F238E27FC236}">
                  <a16:creationId xmlns:a16="http://schemas.microsoft.com/office/drawing/2014/main" id="{E09C544E-914B-4CCF-B2F9-20C0DABCE55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18" name="Picture 17">
              <a:extLst>
                <a:ext uri="{FF2B5EF4-FFF2-40B4-BE49-F238E27FC236}">
                  <a16:creationId xmlns:a16="http://schemas.microsoft.com/office/drawing/2014/main" id="{BE8EF5A3-52BB-44EF-8942-4F68F0AAA8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2501" y="1987519"/>
              <a:ext cx="5833180" cy="3159639"/>
            </a:xfrm>
            <a:prstGeom prst="rect">
              <a:avLst/>
            </a:prstGeom>
          </p:spPr>
        </p:pic>
        <p:sp>
          <p:nvSpPr>
            <p:cNvPr id="66" name="Freeform: Shape 65">
              <a:extLst>
                <a:ext uri="{FF2B5EF4-FFF2-40B4-BE49-F238E27FC236}">
                  <a16:creationId xmlns:a16="http://schemas.microsoft.com/office/drawing/2014/main" id="{F43577A1-9223-4C83-9DD2-6A502881ADE4}"/>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6A9691AC-ACBC-478C-9089-5D854F1A307E}"/>
                </a:ext>
              </a:extLst>
            </p:cNvPr>
            <p:cNvSpPr/>
            <p:nvPr/>
          </p:nvSpPr>
          <p:spPr bwMode="auto">
            <a:xfrm>
              <a:off x="649370" y="1952286"/>
              <a:ext cx="893680"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3C3E045A-B1BC-48EE-911D-E62346D1C3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9370" y="1952286"/>
              <a:ext cx="6001823" cy="3038814"/>
            </a:xfrm>
            <a:prstGeom prst="rect">
              <a:avLst/>
            </a:prstGeom>
            <a:effectLst/>
          </p:spPr>
        </p:pic>
      </p:grpSp>
      <p:grpSp>
        <p:nvGrpSpPr>
          <p:cNvPr id="70" name="Group 69">
            <a:extLst>
              <a:ext uri="{FF2B5EF4-FFF2-40B4-BE49-F238E27FC236}">
                <a16:creationId xmlns:a16="http://schemas.microsoft.com/office/drawing/2014/main" id="{453AF193-C24B-4245-B91A-CB3768EE2FB5}"/>
              </a:ext>
            </a:extLst>
          </p:cNvPr>
          <p:cNvGrpSpPr/>
          <p:nvPr/>
        </p:nvGrpSpPr>
        <p:grpSpPr>
          <a:xfrm>
            <a:off x="7830097" y="1776598"/>
            <a:ext cx="3904703" cy="623770"/>
            <a:chOff x="7363372" y="1776598"/>
            <a:chExt cx="3904703" cy="623770"/>
          </a:xfrm>
        </p:grpSpPr>
        <p:sp>
          <p:nvSpPr>
            <p:cNvPr id="71" name="Text Placeholder 6">
              <a:extLst>
                <a:ext uri="{FF2B5EF4-FFF2-40B4-BE49-F238E27FC236}">
                  <a16:creationId xmlns:a16="http://schemas.microsoft.com/office/drawing/2014/main" id="{0BCB8801-9507-4FAB-9133-4E7E214660B7}"/>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a:ln>
                    <a:noFill/>
                  </a:ln>
                  <a:effectLst/>
                  <a:uLnTx/>
                  <a:uFillTx/>
                  <a:ea typeface="+mn-ea"/>
                  <a:cs typeface="Segoe UI Light" panose="020B0502040204020203" pitchFamily="34" charset="0"/>
                </a:rPr>
                <a:t>Set up Data Lake Export</a:t>
              </a:r>
            </a:p>
          </p:txBody>
        </p:sp>
        <p:grpSp>
          <p:nvGrpSpPr>
            <p:cNvPr id="72" name="Group 71">
              <a:extLst>
                <a:ext uri="{FF2B5EF4-FFF2-40B4-BE49-F238E27FC236}">
                  <a16:creationId xmlns:a16="http://schemas.microsoft.com/office/drawing/2014/main" id="{2378DA45-DDCA-47CC-999D-F10D43A5F27C}"/>
                </a:ext>
              </a:extLst>
            </p:cNvPr>
            <p:cNvGrpSpPr/>
            <p:nvPr/>
          </p:nvGrpSpPr>
          <p:grpSpPr>
            <a:xfrm>
              <a:off x="7363372" y="1776598"/>
              <a:ext cx="623770" cy="623770"/>
              <a:chOff x="7363372" y="1776598"/>
              <a:chExt cx="623770" cy="623770"/>
            </a:xfrm>
          </p:grpSpPr>
          <p:sp>
            <p:nvSpPr>
              <p:cNvPr id="73" name="Diamond 72">
                <a:extLst>
                  <a:ext uri="{FF2B5EF4-FFF2-40B4-BE49-F238E27FC236}">
                    <a16:creationId xmlns:a16="http://schemas.microsoft.com/office/drawing/2014/main" id="{640CB1B4-5FCF-47CB-BE86-4DDDD8CEC68A}"/>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1</a:t>
                </a:r>
              </a:p>
            </p:txBody>
          </p:sp>
          <p:sp>
            <p:nvSpPr>
              <p:cNvPr id="74" name="Diamond 73">
                <a:extLst>
                  <a:ext uri="{FF2B5EF4-FFF2-40B4-BE49-F238E27FC236}">
                    <a16:creationId xmlns:a16="http://schemas.microsoft.com/office/drawing/2014/main" id="{0C16149A-0673-4346-AF97-39960398B651}"/>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249837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83E6019-2ABD-4A4B-8508-3571840D2CE8}"/>
              </a:ext>
            </a:extLst>
          </p:cNvPr>
          <p:cNvSpPr/>
          <p:nvPr/>
        </p:nvSpPr>
        <p:spPr bwMode="auto">
          <a:xfrm>
            <a:off x="0" y="0"/>
            <a:ext cx="5530061" cy="4696777"/>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DB52F8A9-DED2-4028-B807-CA5403CA73DC}"/>
              </a:ext>
            </a:extLst>
          </p:cNvPr>
          <p:cNvSpPr/>
          <p:nvPr/>
        </p:nvSpPr>
        <p:spPr bwMode="auto">
          <a:xfrm>
            <a:off x="0" y="0"/>
            <a:ext cx="6055522" cy="4696776"/>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3" name="Title 1">
            <a:extLst>
              <a:ext uri="{FF2B5EF4-FFF2-40B4-BE49-F238E27FC236}">
                <a16:creationId xmlns:a16="http://schemas.microsoft.com/office/drawing/2014/main" id="{C5703AEC-59E2-4A1B-900A-6C838F6E970B}"/>
              </a:ext>
            </a:extLst>
          </p:cNvPr>
          <p:cNvSpPr>
            <a:spLocks noGrp="1"/>
          </p:cNvSpPr>
          <p:nvPr>
            <p:ph type="title"/>
          </p:nvPr>
        </p:nvSpPr>
        <p:spPr>
          <a:xfrm>
            <a:off x="463615" y="475648"/>
            <a:ext cx="11306469" cy="492443"/>
          </a:xfrm>
        </p:spPr>
        <p:txBody>
          <a:bodyPr/>
          <a:lstStyle/>
          <a:p>
            <a:r>
              <a:rPr lang="en-US" dirty="0"/>
              <a:t>Data Export (preview)</a:t>
            </a:r>
            <a:endParaRPr lang="en-GB" dirty="0"/>
          </a:p>
        </p:txBody>
      </p:sp>
      <p:grpSp>
        <p:nvGrpSpPr>
          <p:cNvPr id="41" name="Group 40">
            <a:extLst>
              <a:ext uri="{FF2B5EF4-FFF2-40B4-BE49-F238E27FC236}">
                <a16:creationId xmlns:a16="http://schemas.microsoft.com/office/drawing/2014/main" id="{7B14BB41-D9ED-4A79-885E-39292A53206B}"/>
              </a:ext>
            </a:extLst>
          </p:cNvPr>
          <p:cNvGrpSpPr/>
          <p:nvPr/>
        </p:nvGrpSpPr>
        <p:grpSpPr>
          <a:xfrm>
            <a:off x="10247693" y="5118256"/>
            <a:ext cx="1944307" cy="1739744"/>
            <a:chOff x="10247693" y="5118256"/>
            <a:chExt cx="1944307" cy="1739744"/>
          </a:xfrm>
        </p:grpSpPr>
        <p:sp>
          <p:nvSpPr>
            <p:cNvPr id="42" name="Freeform: Shape 41">
              <a:extLst>
                <a:ext uri="{FF2B5EF4-FFF2-40B4-BE49-F238E27FC236}">
                  <a16:creationId xmlns:a16="http://schemas.microsoft.com/office/drawing/2014/main" id="{66182165-6FD1-4A2E-8876-05D78D25C6F3}"/>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43" name="Freeform: Shape 42">
              <a:extLst>
                <a:ext uri="{FF2B5EF4-FFF2-40B4-BE49-F238E27FC236}">
                  <a16:creationId xmlns:a16="http://schemas.microsoft.com/office/drawing/2014/main" id="{BAD8D858-B878-46E0-A643-D26BCD468E3C}"/>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tx1"/>
            </a:solidFill>
            <a:ln w="412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4" name="Group 43">
            <a:extLst>
              <a:ext uri="{FF2B5EF4-FFF2-40B4-BE49-F238E27FC236}">
                <a16:creationId xmlns:a16="http://schemas.microsoft.com/office/drawing/2014/main" id="{0D75DC62-3586-4979-99A1-E53A0571DF7C}"/>
              </a:ext>
            </a:extLst>
          </p:cNvPr>
          <p:cNvGrpSpPr/>
          <p:nvPr/>
        </p:nvGrpSpPr>
        <p:grpSpPr>
          <a:xfrm flipV="1">
            <a:off x="1143242" y="5897221"/>
            <a:ext cx="1621788" cy="960779"/>
            <a:chOff x="-384455" y="5924122"/>
            <a:chExt cx="3059346" cy="1812417"/>
          </a:xfrm>
        </p:grpSpPr>
        <p:sp>
          <p:nvSpPr>
            <p:cNvPr id="45" name="Diamond 164">
              <a:extLst>
                <a:ext uri="{FF2B5EF4-FFF2-40B4-BE49-F238E27FC236}">
                  <a16:creationId xmlns:a16="http://schemas.microsoft.com/office/drawing/2014/main" id="{56E72C78-7D1E-4A35-B1DC-5E82E8C9EBDA}"/>
                </a:ext>
              </a:extLst>
            </p:cNvPr>
            <p:cNvSpPr/>
            <p:nvPr/>
          </p:nvSpPr>
          <p:spPr bwMode="auto">
            <a:xfrm>
              <a:off x="-384455" y="5924122"/>
              <a:ext cx="2803421" cy="1812417"/>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sp>
          <p:nvSpPr>
            <p:cNvPr id="46" name="Diamond 45">
              <a:extLst>
                <a:ext uri="{FF2B5EF4-FFF2-40B4-BE49-F238E27FC236}">
                  <a16:creationId xmlns:a16="http://schemas.microsoft.com/office/drawing/2014/main" id="{C0BBFC6B-88D7-478A-95CE-795C63993351}"/>
                </a:ext>
              </a:extLst>
            </p:cNvPr>
            <p:cNvSpPr/>
            <p:nvPr/>
          </p:nvSpPr>
          <p:spPr bwMode="auto">
            <a:xfrm>
              <a:off x="1605010" y="6216270"/>
              <a:ext cx="1069881" cy="1069881"/>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E1EA1771-A15E-40A6-B03B-712E768D1A22}"/>
              </a:ext>
            </a:extLst>
          </p:cNvPr>
          <p:cNvGrpSpPr/>
          <p:nvPr/>
        </p:nvGrpSpPr>
        <p:grpSpPr>
          <a:xfrm>
            <a:off x="466258" y="1671093"/>
            <a:ext cx="6371653" cy="3957139"/>
            <a:chOff x="466258" y="1671093"/>
            <a:chExt cx="6371653" cy="3957139"/>
          </a:xfrm>
        </p:grpSpPr>
        <p:pic>
          <p:nvPicPr>
            <p:cNvPr id="19" name="Picture 29" descr="A close up of a screen&#10;&#10;Description automatically generated">
              <a:extLst>
                <a:ext uri="{FF2B5EF4-FFF2-40B4-BE49-F238E27FC236}">
                  <a16:creationId xmlns:a16="http://schemas.microsoft.com/office/drawing/2014/main" id="{E09C544E-914B-4CCF-B2F9-20C0DABCE55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18" name="Picture 17">
              <a:extLst>
                <a:ext uri="{FF2B5EF4-FFF2-40B4-BE49-F238E27FC236}">
                  <a16:creationId xmlns:a16="http://schemas.microsoft.com/office/drawing/2014/main" id="{BE8EF5A3-52BB-44EF-8942-4F68F0AAA8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2501" y="1987519"/>
              <a:ext cx="5833180" cy="3159639"/>
            </a:xfrm>
            <a:prstGeom prst="rect">
              <a:avLst/>
            </a:prstGeom>
          </p:spPr>
        </p:pic>
        <p:sp>
          <p:nvSpPr>
            <p:cNvPr id="66" name="Freeform: Shape 65">
              <a:extLst>
                <a:ext uri="{FF2B5EF4-FFF2-40B4-BE49-F238E27FC236}">
                  <a16:creationId xmlns:a16="http://schemas.microsoft.com/office/drawing/2014/main" id="{F43577A1-9223-4C83-9DD2-6A502881ADE4}"/>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6A9691AC-ACBC-478C-9089-5D854F1A307E}"/>
                </a:ext>
              </a:extLst>
            </p:cNvPr>
            <p:cNvSpPr/>
            <p:nvPr/>
          </p:nvSpPr>
          <p:spPr bwMode="auto">
            <a:xfrm>
              <a:off x="649370" y="1952286"/>
              <a:ext cx="893680"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3C3E045A-B1BC-48EE-911D-E62346D1C3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9370" y="1952286"/>
              <a:ext cx="6001823" cy="3038814"/>
            </a:xfrm>
            <a:prstGeom prst="rect">
              <a:avLst/>
            </a:prstGeom>
            <a:effectLst/>
          </p:spPr>
        </p:pic>
      </p:grpSp>
      <p:pic>
        <p:nvPicPr>
          <p:cNvPr id="26" name="Picture 25">
            <a:extLst>
              <a:ext uri="{FF2B5EF4-FFF2-40B4-BE49-F238E27FC236}">
                <a16:creationId xmlns:a16="http://schemas.microsoft.com/office/drawing/2014/main" id="{7C35279C-537E-47D0-9AB6-1FDD5AEE9A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8744" y="2375885"/>
            <a:ext cx="5833180" cy="3159639"/>
          </a:xfrm>
          <a:prstGeom prst="rect">
            <a:avLst/>
          </a:prstGeom>
        </p:spPr>
      </p:pic>
      <p:pic>
        <p:nvPicPr>
          <p:cNvPr id="29" name="Picture 28">
            <a:extLst>
              <a:ext uri="{FF2B5EF4-FFF2-40B4-BE49-F238E27FC236}">
                <a16:creationId xmlns:a16="http://schemas.microsoft.com/office/drawing/2014/main" id="{6769EBF7-7C3A-4549-8D9B-ADA1EA8F4B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613" y="2340652"/>
            <a:ext cx="6001823" cy="3038814"/>
          </a:xfrm>
          <a:prstGeom prst="rect">
            <a:avLst/>
          </a:prstGeom>
          <a:effectLst/>
        </p:spPr>
      </p:pic>
      <p:grpSp>
        <p:nvGrpSpPr>
          <p:cNvPr id="39" name="Group 38">
            <a:extLst>
              <a:ext uri="{FF2B5EF4-FFF2-40B4-BE49-F238E27FC236}">
                <a16:creationId xmlns:a16="http://schemas.microsoft.com/office/drawing/2014/main" id="{EF78DCBD-2AC2-4E65-A097-01062165829E}"/>
              </a:ext>
            </a:extLst>
          </p:cNvPr>
          <p:cNvGrpSpPr/>
          <p:nvPr/>
        </p:nvGrpSpPr>
        <p:grpSpPr>
          <a:xfrm>
            <a:off x="7830097" y="1776598"/>
            <a:ext cx="3904703" cy="623770"/>
            <a:chOff x="7363372" y="1776598"/>
            <a:chExt cx="3904703" cy="623770"/>
          </a:xfrm>
        </p:grpSpPr>
        <p:sp>
          <p:nvSpPr>
            <p:cNvPr id="40" name="Text Placeholder 6">
              <a:extLst>
                <a:ext uri="{FF2B5EF4-FFF2-40B4-BE49-F238E27FC236}">
                  <a16:creationId xmlns:a16="http://schemas.microsoft.com/office/drawing/2014/main" id="{5B060356-208B-4C6B-AD08-9FB9DF26C955}"/>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a:ln>
                    <a:noFill/>
                  </a:ln>
                  <a:effectLst/>
                  <a:uLnTx/>
                  <a:uFillTx/>
                  <a:ea typeface="+mn-ea"/>
                  <a:cs typeface="Segoe UI Light" panose="020B0502040204020203" pitchFamily="34" charset="0"/>
                </a:rPr>
                <a:t>Set up Data Lake Export</a:t>
              </a:r>
            </a:p>
          </p:txBody>
        </p:sp>
        <p:grpSp>
          <p:nvGrpSpPr>
            <p:cNvPr id="47" name="Group 46">
              <a:extLst>
                <a:ext uri="{FF2B5EF4-FFF2-40B4-BE49-F238E27FC236}">
                  <a16:creationId xmlns:a16="http://schemas.microsoft.com/office/drawing/2014/main" id="{5828A492-DE0D-4AC0-A917-B8CA49D45839}"/>
                </a:ext>
              </a:extLst>
            </p:cNvPr>
            <p:cNvGrpSpPr/>
            <p:nvPr/>
          </p:nvGrpSpPr>
          <p:grpSpPr>
            <a:xfrm>
              <a:off x="7363372" y="1776598"/>
              <a:ext cx="623770" cy="623770"/>
              <a:chOff x="7363372" y="1776598"/>
              <a:chExt cx="623770" cy="623770"/>
            </a:xfrm>
          </p:grpSpPr>
          <p:sp>
            <p:nvSpPr>
              <p:cNvPr id="48" name="Diamond 47">
                <a:extLst>
                  <a:ext uri="{FF2B5EF4-FFF2-40B4-BE49-F238E27FC236}">
                    <a16:creationId xmlns:a16="http://schemas.microsoft.com/office/drawing/2014/main" id="{87D9A439-85E7-486C-8C2C-0EEC371263AC}"/>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1</a:t>
                </a:r>
              </a:p>
            </p:txBody>
          </p:sp>
          <p:sp>
            <p:nvSpPr>
              <p:cNvPr id="49" name="Diamond 48">
                <a:extLst>
                  <a:ext uri="{FF2B5EF4-FFF2-40B4-BE49-F238E27FC236}">
                    <a16:creationId xmlns:a16="http://schemas.microsoft.com/office/drawing/2014/main" id="{DF20E5F6-CDF4-4DD1-A5D3-C11DB1D8D7C8}"/>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36" name="Group 35">
            <a:extLst>
              <a:ext uri="{FF2B5EF4-FFF2-40B4-BE49-F238E27FC236}">
                <a16:creationId xmlns:a16="http://schemas.microsoft.com/office/drawing/2014/main" id="{A39CFA34-A6D8-4574-9FC3-8ABF01ECBE76}"/>
              </a:ext>
            </a:extLst>
          </p:cNvPr>
          <p:cNvGrpSpPr/>
          <p:nvPr/>
        </p:nvGrpSpPr>
        <p:grpSpPr>
          <a:xfrm>
            <a:off x="732501" y="2034937"/>
            <a:ext cx="6371653" cy="3957139"/>
            <a:chOff x="732501" y="2059459"/>
            <a:chExt cx="6371653" cy="3957139"/>
          </a:xfrm>
        </p:grpSpPr>
        <p:pic>
          <p:nvPicPr>
            <p:cNvPr id="37" name="Picture 29" descr="A close up of a screen&#10;&#10;Description automatically generated">
              <a:extLst>
                <a:ext uri="{FF2B5EF4-FFF2-40B4-BE49-F238E27FC236}">
                  <a16:creationId xmlns:a16="http://schemas.microsoft.com/office/drawing/2014/main" id="{E4B4A00D-AAF1-4D05-9CEF-17E6FB1EAA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2501" y="2059459"/>
              <a:ext cx="6371653" cy="3957139"/>
            </a:xfrm>
            <a:prstGeom prst="rect">
              <a:avLst/>
            </a:prstGeom>
            <a:effectLst>
              <a:outerShdw blurRad="241300" dist="165100" dir="5400000" sx="96000" sy="96000" algn="t" rotWithShape="0">
                <a:prstClr val="black">
                  <a:alpha val="46000"/>
                </a:prstClr>
              </a:outerShdw>
            </a:effectLst>
          </p:spPr>
        </p:pic>
        <p:grpSp>
          <p:nvGrpSpPr>
            <p:cNvPr id="38" name="Group 37">
              <a:extLst>
                <a:ext uri="{FF2B5EF4-FFF2-40B4-BE49-F238E27FC236}">
                  <a16:creationId xmlns:a16="http://schemas.microsoft.com/office/drawing/2014/main" id="{6AA8FD34-5CBB-480F-B842-498E3C6CDB40}"/>
                </a:ext>
              </a:extLst>
            </p:cNvPr>
            <p:cNvGrpSpPr/>
            <p:nvPr/>
          </p:nvGrpSpPr>
          <p:grpSpPr>
            <a:xfrm>
              <a:off x="915612" y="2340652"/>
              <a:ext cx="6018588" cy="3394752"/>
              <a:chOff x="915612" y="2340652"/>
              <a:chExt cx="6018588" cy="3394752"/>
            </a:xfrm>
          </p:grpSpPr>
          <p:sp>
            <p:nvSpPr>
              <p:cNvPr id="55" name="Freeform: Shape 54">
                <a:extLst>
                  <a:ext uri="{FF2B5EF4-FFF2-40B4-BE49-F238E27FC236}">
                    <a16:creationId xmlns:a16="http://schemas.microsoft.com/office/drawing/2014/main" id="{59AC3B12-4061-4F18-B3D8-01673BB60F1C}"/>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a:extLst>
                  <a:ext uri="{FF2B5EF4-FFF2-40B4-BE49-F238E27FC236}">
                    <a16:creationId xmlns:a16="http://schemas.microsoft.com/office/drawing/2014/main" id="{ABE3269E-061C-4DBF-B1CE-A47011AE8CB2}"/>
                  </a:ext>
                </a:extLst>
              </p:cNvPr>
              <p:cNvGrpSpPr/>
              <p:nvPr/>
            </p:nvGrpSpPr>
            <p:grpSpPr>
              <a:xfrm>
                <a:off x="915612" y="2340652"/>
                <a:ext cx="6018588" cy="3394752"/>
                <a:chOff x="915612" y="2340652"/>
                <a:chExt cx="6018588" cy="3394752"/>
              </a:xfrm>
            </p:grpSpPr>
            <p:sp>
              <p:nvSpPr>
                <p:cNvPr id="57" name="Freeform: Shape 56">
                  <a:extLst>
                    <a:ext uri="{FF2B5EF4-FFF2-40B4-BE49-F238E27FC236}">
                      <a16:creationId xmlns:a16="http://schemas.microsoft.com/office/drawing/2014/main" id="{4180E5C5-EACE-42A4-B98E-ED9F77C33506}"/>
                    </a:ext>
                  </a:extLst>
                </p:cNvPr>
                <p:cNvSpPr/>
                <p:nvPr/>
              </p:nvSpPr>
              <p:spPr bwMode="auto">
                <a:xfrm>
                  <a:off x="915612" y="2340652"/>
                  <a:ext cx="963987"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a:extLst>
                    <a:ext uri="{FF2B5EF4-FFF2-40B4-BE49-F238E27FC236}">
                      <a16:creationId xmlns:a16="http://schemas.microsoft.com/office/drawing/2014/main" id="{309A3C10-D299-4D82-AB40-7476823DD9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1"/>
                <a:stretch/>
              </p:blipFill>
              <p:spPr>
                <a:xfrm>
                  <a:off x="915613" y="2340652"/>
                  <a:ext cx="6018587" cy="3093379"/>
                </a:xfrm>
                <a:prstGeom prst="rect">
                  <a:avLst/>
                </a:prstGeom>
              </p:spPr>
            </p:pic>
          </p:grpSp>
        </p:grpSp>
      </p:grpSp>
      <p:grpSp>
        <p:nvGrpSpPr>
          <p:cNvPr id="59" name="Group 58">
            <a:extLst>
              <a:ext uri="{FF2B5EF4-FFF2-40B4-BE49-F238E27FC236}">
                <a16:creationId xmlns:a16="http://schemas.microsoft.com/office/drawing/2014/main" id="{1067A627-F793-4DEE-842D-25ACE656386B}"/>
              </a:ext>
            </a:extLst>
          </p:cNvPr>
          <p:cNvGrpSpPr/>
          <p:nvPr/>
        </p:nvGrpSpPr>
        <p:grpSpPr>
          <a:xfrm>
            <a:off x="7830097" y="2849887"/>
            <a:ext cx="3904703" cy="744142"/>
            <a:chOff x="7363372" y="1776598"/>
            <a:chExt cx="3904703" cy="744142"/>
          </a:xfrm>
        </p:grpSpPr>
        <p:sp>
          <p:nvSpPr>
            <p:cNvPr id="60" name="Text Placeholder 6">
              <a:extLst>
                <a:ext uri="{FF2B5EF4-FFF2-40B4-BE49-F238E27FC236}">
                  <a16:creationId xmlns:a16="http://schemas.microsoft.com/office/drawing/2014/main" id="{5333CA05-58A8-49CF-BB9A-477EDEE13D21}"/>
                </a:ext>
              </a:extLst>
            </p:cNvPr>
            <p:cNvSpPr txBox="1">
              <a:spLocks/>
            </p:cNvSpPr>
            <p:nvPr/>
          </p:nvSpPr>
          <p:spPr>
            <a:xfrm>
              <a:off x="8103394" y="1896970"/>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a:ln>
                    <a:noFill/>
                  </a:ln>
                  <a:effectLst/>
                  <a:uLnTx/>
                  <a:uFillTx/>
                  <a:ea typeface="+mn-ea"/>
                  <a:cs typeface="Segoe UI Light" panose="020B0502040204020203" pitchFamily="34" charset="0"/>
                </a:rPr>
                <a:t>Use Power BI data flows to connect to the data lake</a:t>
              </a:r>
            </a:p>
          </p:txBody>
        </p:sp>
        <p:grpSp>
          <p:nvGrpSpPr>
            <p:cNvPr id="61" name="Group 60">
              <a:extLst>
                <a:ext uri="{FF2B5EF4-FFF2-40B4-BE49-F238E27FC236}">
                  <a16:creationId xmlns:a16="http://schemas.microsoft.com/office/drawing/2014/main" id="{B1AF55C2-7390-4CBA-B2A5-887D8EA36177}"/>
                </a:ext>
              </a:extLst>
            </p:cNvPr>
            <p:cNvGrpSpPr/>
            <p:nvPr/>
          </p:nvGrpSpPr>
          <p:grpSpPr>
            <a:xfrm>
              <a:off x="7363372" y="1776598"/>
              <a:ext cx="623770" cy="623770"/>
              <a:chOff x="7363372" y="1776598"/>
              <a:chExt cx="623770" cy="623770"/>
            </a:xfrm>
          </p:grpSpPr>
          <p:sp>
            <p:nvSpPr>
              <p:cNvPr id="62" name="Diamond 61">
                <a:extLst>
                  <a:ext uri="{FF2B5EF4-FFF2-40B4-BE49-F238E27FC236}">
                    <a16:creationId xmlns:a16="http://schemas.microsoft.com/office/drawing/2014/main" id="{EF12BFFC-4115-4FEF-9952-2B972B81CBC1}"/>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2</a:t>
                </a:r>
              </a:p>
            </p:txBody>
          </p:sp>
          <p:sp>
            <p:nvSpPr>
              <p:cNvPr id="63" name="Diamond 62">
                <a:extLst>
                  <a:ext uri="{FF2B5EF4-FFF2-40B4-BE49-F238E27FC236}">
                    <a16:creationId xmlns:a16="http://schemas.microsoft.com/office/drawing/2014/main" id="{E8E57CF3-E304-422E-8EA1-38DF0F7394F6}"/>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3519426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83E6019-2ABD-4A4B-8508-3571840D2CE8}"/>
              </a:ext>
            </a:extLst>
          </p:cNvPr>
          <p:cNvSpPr/>
          <p:nvPr/>
        </p:nvSpPr>
        <p:spPr bwMode="auto">
          <a:xfrm>
            <a:off x="0" y="0"/>
            <a:ext cx="5530061" cy="4696777"/>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DB52F8A9-DED2-4028-B807-CA5403CA73DC}"/>
              </a:ext>
            </a:extLst>
          </p:cNvPr>
          <p:cNvSpPr/>
          <p:nvPr/>
        </p:nvSpPr>
        <p:spPr bwMode="auto">
          <a:xfrm>
            <a:off x="0" y="0"/>
            <a:ext cx="6055522" cy="4696776"/>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3" name="Title 1">
            <a:extLst>
              <a:ext uri="{FF2B5EF4-FFF2-40B4-BE49-F238E27FC236}">
                <a16:creationId xmlns:a16="http://schemas.microsoft.com/office/drawing/2014/main" id="{C5703AEC-59E2-4A1B-900A-6C838F6E970B}"/>
              </a:ext>
            </a:extLst>
          </p:cNvPr>
          <p:cNvSpPr>
            <a:spLocks noGrp="1"/>
          </p:cNvSpPr>
          <p:nvPr>
            <p:ph type="title"/>
          </p:nvPr>
        </p:nvSpPr>
        <p:spPr>
          <a:xfrm>
            <a:off x="463615" y="475648"/>
            <a:ext cx="11306469" cy="492443"/>
          </a:xfrm>
        </p:spPr>
        <p:txBody>
          <a:bodyPr/>
          <a:lstStyle/>
          <a:p>
            <a:r>
              <a:rPr lang="en-US" dirty="0"/>
              <a:t>Data Export (preview)</a:t>
            </a:r>
            <a:endParaRPr lang="en-GB" dirty="0"/>
          </a:p>
        </p:txBody>
      </p:sp>
      <p:grpSp>
        <p:nvGrpSpPr>
          <p:cNvPr id="41" name="Group 40">
            <a:extLst>
              <a:ext uri="{FF2B5EF4-FFF2-40B4-BE49-F238E27FC236}">
                <a16:creationId xmlns:a16="http://schemas.microsoft.com/office/drawing/2014/main" id="{7B14BB41-D9ED-4A79-885E-39292A53206B}"/>
              </a:ext>
            </a:extLst>
          </p:cNvPr>
          <p:cNvGrpSpPr/>
          <p:nvPr/>
        </p:nvGrpSpPr>
        <p:grpSpPr>
          <a:xfrm>
            <a:off x="10247693" y="5118256"/>
            <a:ext cx="1944307" cy="1739744"/>
            <a:chOff x="10247693" y="5118256"/>
            <a:chExt cx="1944307" cy="1739744"/>
          </a:xfrm>
        </p:grpSpPr>
        <p:sp>
          <p:nvSpPr>
            <p:cNvPr id="42" name="Freeform: Shape 41">
              <a:extLst>
                <a:ext uri="{FF2B5EF4-FFF2-40B4-BE49-F238E27FC236}">
                  <a16:creationId xmlns:a16="http://schemas.microsoft.com/office/drawing/2014/main" id="{66182165-6FD1-4A2E-8876-05D78D25C6F3}"/>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43" name="Freeform: Shape 42">
              <a:extLst>
                <a:ext uri="{FF2B5EF4-FFF2-40B4-BE49-F238E27FC236}">
                  <a16:creationId xmlns:a16="http://schemas.microsoft.com/office/drawing/2014/main" id="{BAD8D858-B878-46E0-A643-D26BCD468E3C}"/>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tx1"/>
            </a:solidFill>
            <a:ln w="412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4" name="Group 43">
            <a:extLst>
              <a:ext uri="{FF2B5EF4-FFF2-40B4-BE49-F238E27FC236}">
                <a16:creationId xmlns:a16="http://schemas.microsoft.com/office/drawing/2014/main" id="{0D75DC62-3586-4979-99A1-E53A0571DF7C}"/>
              </a:ext>
            </a:extLst>
          </p:cNvPr>
          <p:cNvGrpSpPr/>
          <p:nvPr/>
        </p:nvGrpSpPr>
        <p:grpSpPr>
          <a:xfrm flipV="1">
            <a:off x="1143242" y="5897221"/>
            <a:ext cx="1621788" cy="960779"/>
            <a:chOff x="-384455" y="5924122"/>
            <a:chExt cx="3059346" cy="1812417"/>
          </a:xfrm>
        </p:grpSpPr>
        <p:sp>
          <p:nvSpPr>
            <p:cNvPr id="45" name="Diamond 164">
              <a:extLst>
                <a:ext uri="{FF2B5EF4-FFF2-40B4-BE49-F238E27FC236}">
                  <a16:creationId xmlns:a16="http://schemas.microsoft.com/office/drawing/2014/main" id="{56E72C78-7D1E-4A35-B1DC-5E82E8C9EBDA}"/>
                </a:ext>
              </a:extLst>
            </p:cNvPr>
            <p:cNvSpPr/>
            <p:nvPr/>
          </p:nvSpPr>
          <p:spPr bwMode="auto">
            <a:xfrm>
              <a:off x="-384455" y="5924122"/>
              <a:ext cx="2803421" cy="1812417"/>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sp>
          <p:nvSpPr>
            <p:cNvPr id="46" name="Diamond 45">
              <a:extLst>
                <a:ext uri="{FF2B5EF4-FFF2-40B4-BE49-F238E27FC236}">
                  <a16:creationId xmlns:a16="http://schemas.microsoft.com/office/drawing/2014/main" id="{C0BBFC6B-88D7-478A-95CE-795C63993351}"/>
                </a:ext>
              </a:extLst>
            </p:cNvPr>
            <p:cNvSpPr/>
            <p:nvPr/>
          </p:nvSpPr>
          <p:spPr bwMode="auto">
            <a:xfrm>
              <a:off x="1605010" y="6216270"/>
              <a:ext cx="1069881" cy="1069881"/>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E1EA1771-A15E-40A6-B03B-712E768D1A22}"/>
              </a:ext>
            </a:extLst>
          </p:cNvPr>
          <p:cNvGrpSpPr/>
          <p:nvPr/>
        </p:nvGrpSpPr>
        <p:grpSpPr>
          <a:xfrm>
            <a:off x="466258" y="1671093"/>
            <a:ext cx="6371653" cy="3957139"/>
            <a:chOff x="466258" y="1671093"/>
            <a:chExt cx="6371653" cy="3957139"/>
          </a:xfrm>
        </p:grpSpPr>
        <p:pic>
          <p:nvPicPr>
            <p:cNvPr id="19" name="Picture 29" descr="A close up of a screen&#10;&#10;Description automatically generated">
              <a:extLst>
                <a:ext uri="{FF2B5EF4-FFF2-40B4-BE49-F238E27FC236}">
                  <a16:creationId xmlns:a16="http://schemas.microsoft.com/office/drawing/2014/main" id="{E09C544E-914B-4CCF-B2F9-20C0DABCE55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pic>
          <p:nvPicPr>
            <p:cNvPr id="18" name="Picture 17">
              <a:extLst>
                <a:ext uri="{FF2B5EF4-FFF2-40B4-BE49-F238E27FC236}">
                  <a16:creationId xmlns:a16="http://schemas.microsoft.com/office/drawing/2014/main" id="{BE8EF5A3-52BB-44EF-8942-4F68F0AAA8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2501" y="1987519"/>
              <a:ext cx="5833180" cy="3159639"/>
            </a:xfrm>
            <a:prstGeom prst="rect">
              <a:avLst/>
            </a:prstGeom>
          </p:spPr>
        </p:pic>
        <p:sp>
          <p:nvSpPr>
            <p:cNvPr id="66" name="Freeform: Shape 65">
              <a:extLst>
                <a:ext uri="{FF2B5EF4-FFF2-40B4-BE49-F238E27FC236}">
                  <a16:creationId xmlns:a16="http://schemas.microsoft.com/office/drawing/2014/main" id="{F43577A1-9223-4C83-9DD2-6A502881ADE4}"/>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6A9691AC-ACBC-478C-9089-5D854F1A307E}"/>
                </a:ext>
              </a:extLst>
            </p:cNvPr>
            <p:cNvSpPr/>
            <p:nvPr/>
          </p:nvSpPr>
          <p:spPr bwMode="auto">
            <a:xfrm>
              <a:off x="649370" y="1952286"/>
              <a:ext cx="893680"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3C3E045A-B1BC-48EE-911D-E62346D1C3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9370" y="1952286"/>
              <a:ext cx="6001823" cy="3038814"/>
            </a:xfrm>
            <a:prstGeom prst="rect">
              <a:avLst/>
            </a:prstGeom>
            <a:effectLst/>
          </p:spPr>
        </p:pic>
      </p:grpSp>
      <p:pic>
        <p:nvPicPr>
          <p:cNvPr id="26" name="Picture 25">
            <a:extLst>
              <a:ext uri="{FF2B5EF4-FFF2-40B4-BE49-F238E27FC236}">
                <a16:creationId xmlns:a16="http://schemas.microsoft.com/office/drawing/2014/main" id="{7C35279C-537E-47D0-9AB6-1FDD5AEE9A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8744" y="2375885"/>
            <a:ext cx="5833180" cy="3159639"/>
          </a:xfrm>
          <a:prstGeom prst="rect">
            <a:avLst/>
          </a:prstGeom>
        </p:spPr>
      </p:pic>
      <p:pic>
        <p:nvPicPr>
          <p:cNvPr id="29" name="Picture 28">
            <a:extLst>
              <a:ext uri="{FF2B5EF4-FFF2-40B4-BE49-F238E27FC236}">
                <a16:creationId xmlns:a16="http://schemas.microsoft.com/office/drawing/2014/main" id="{6769EBF7-7C3A-4549-8D9B-ADA1EA8F4B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613" y="2340652"/>
            <a:ext cx="6001823" cy="3038814"/>
          </a:xfrm>
          <a:prstGeom prst="rect">
            <a:avLst/>
          </a:prstGeom>
          <a:effectLst/>
        </p:spPr>
      </p:pic>
      <p:grpSp>
        <p:nvGrpSpPr>
          <p:cNvPr id="5" name="Group 4">
            <a:extLst>
              <a:ext uri="{FF2B5EF4-FFF2-40B4-BE49-F238E27FC236}">
                <a16:creationId xmlns:a16="http://schemas.microsoft.com/office/drawing/2014/main" id="{973FA15B-3C26-4399-9343-5535E0735185}"/>
              </a:ext>
            </a:extLst>
          </p:cNvPr>
          <p:cNvGrpSpPr/>
          <p:nvPr/>
        </p:nvGrpSpPr>
        <p:grpSpPr>
          <a:xfrm>
            <a:off x="732501" y="2034937"/>
            <a:ext cx="6371653" cy="3957139"/>
            <a:chOff x="732501" y="2059459"/>
            <a:chExt cx="6371653" cy="3957139"/>
          </a:xfrm>
        </p:grpSpPr>
        <p:pic>
          <p:nvPicPr>
            <p:cNvPr id="25" name="Picture 29" descr="A close up of a screen&#10;&#10;Description automatically generated">
              <a:extLst>
                <a:ext uri="{FF2B5EF4-FFF2-40B4-BE49-F238E27FC236}">
                  <a16:creationId xmlns:a16="http://schemas.microsoft.com/office/drawing/2014/main" id="{1F9E94AC-9E4C-48EA-8DE2-69657C512A1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32501" y="2059459"/>
              <a:ext cx="6371653" cy="3957139"/>
            </a:xfrm>
            <a:prstGeom prst="rect">
              <a:avLst/>
            </a:prstGeom>
            <a:effectLst>
              <a:outerShdw blurRad="241300" dist="165100" dir="5400000" sx="96000" sy="96000" algn="t" rotWithShape="0">
                <a:prstClr val="black">
                  <a:alpha val="46000"/>
                </a:prstClr>
              </a:outerShdw>
            </a:effectLst>
          </p:spPr>
        </p:pic>
        <p:grpSp>
          <p:nvGrpSpPr>
            <p:cNvPr id="4" name="Group 3">
              <a:extLst>
                <a:ext uri="{FF2B5EF4-FFF2-40B4-BE49-F238E27FC236}">
                  <a16:creationId xmlns:a16="http://schemas.microsoft.com/office/drawing/2014/main" id="{9FA35732-08E2-4769-8F05-660B2B6ADA1C}"/>
                </a:ext>
              </a:extLst>
            </p:cNvPr>
            <p:cNvGrpSpPr/>
            <p:nvPr/>
          </p:nvGrpSpPr>
          <p:grpSpPr>
            <a:xfrm>
              <a:off x="915612" y="2340652"/>
              <a:ext cx="6018588" cy="3394752"/>
              <a:chOff x="915612" y="2340652"/>
              <a:chExt cx="6018588" cy="3394752"/>
            </a:xfrm>
          </p:grpSpPr>
          <p:sp>
            <p:nvSpPr>
              <p:cNvPr id="27" name="Freeform: Shape 26">
                <a:extLst>
                  <a:ext uri="{FF2B5EF4-FFF2-40B4-BE49-F238E27FC236}">
                    <a16:creationId xmlns:a16="http://schemas.microsoft.com/office/drawing/2014/main" id="{2518F556-EB96-410D-9FF7-C4AFE58828C8}"/>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477D8FE6-D6FC-447E-8F37-C4B014AE514D}"/>
                  </a:ext>
                </a:extLst>
              </p:cNvPr>
              <p:cNvGrpSpPr/>
              <p:nvPr/>
            </p:nvGrpSpPr>
            <p:grpSpPr>
              <a:xfrm>
                <a:off x="915612" y="2340652"/>
                <a:ext cx="6018588" cy="3394752"/>
                <a:chOff x="915612" y="2340652"/>
                <a:chExt cx="6018588" cy="3394752"/>
              </a:xfrm>
            </p:grpSpPr>
            <p:sp>
              <p:nvSpPr>
                <p:cNvPr id="28" name="Freeform: Shape 27">
                  <a:extLst>
                    <a:ext uri="{FF2B5EF4-FFF2-40B4-BE49-F238E27FC236}">
                      <a16:creationId xmlns:a16="http://schemas.microsoft.com/office/drawing/2014/main" id="{62A50804-42E9-4C5F-8765-DC8C51960493}"/>
                    </a:ext>
                  </a:extLst>
                </p:cNvPr>
                <p:cNvSpPr/>
                <p:nvPr/>
              </p:nvSpPr>
              <p:spPr bwMode="auto">
                <a:xfrm>
                  <a:off x="915612" y="2340652"/>
                  <a:ext cx="963987"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5B399D39-4FAA-48F7-93B2-3CFD210B65C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1"/>
                <a:stretch/>
              </p:blipFill>
              <p:spPr>
                <a:xfrm>
                  <a:off x="915613" y="2340652"/>
                  <a:ext cx="6018587" cy="3093379"/>
                </a:xfrm>
                <a:prstGeom prst="rect">
                  <a:avLst/>
                </a:prstGeom>
              </p:spPr>
            </p:pic>
          </p:grpSp>
        </p:grpSp>
      </p:grpSp>
      <p:grpSp>
        <p:nvGrpSpPr>
          <p:cNvPr id="39" name="Group 38">
            <a:extLst>
              <a:ext uri="{FF2B5EF4-FFF2-40B4-BE49-F238E27FC236}">
                <a16:creationId xmlns:a16="http://schemas.microsoft.com/office/drawing/2014/main" id="{EF78DCBD-2AC2-4E65-A097-01062165829E}"/>
              </a:ext>
            </a:extLst>
          </p:cNvPr>
          <p:cNvGrpSpPr/>
          <p:nvPr/>
        </p:nvGrpSpPr>
        <p:grpSpPr>
          <a:xfrm>
            <a:off x="7830097" y="1776598"/>
            <a:ext cx="3904703" cy="623770"/>
            <a:chOff x="7363372" y="1776598"/>
            <a:chExt cx="3904703" cy="623770"/>
          </a:xfrm>
        </p:grpSpPr>
        <p:sp>
          <p:nvSpPr>
            <p:cNvPr id="40" name="Text Placeholder 6">
              <a:extLst>
                <a:ext uri="{FF2B5EF4-FFF2-40B4-BE49-F238E27FC236}">
                  <a16:creationId xmlns:a16="http://schemas.microsoft.com/office/drawing/2014/main" id="{5B060356-208B-4C6B-AD08-9FB9DF26C955}"/>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a:ln>
                    <a:noFill/>
                  </a:ln>
                  <a:effectLst/>
                  <a:uLnTx/>
                  <a:uFillTx/>
                  <a:ea typeface="+mn-ea"/>
                  <a:cs typeface="Segoe UI Light" panose="020B0502040204020203" pitchFamily="34" charset="0"/>
                </a:rPr>
                <a:t>Set up Data Lake Export</a:t>
              </a:r>
            </a:p>
          </p:txBody>
        </p:sp>
        <p:grpSp>
          <p:nvGrpSpPr>
            <p:cNvPr id="47" name="Group 46">
              <a:extLst>
                <a:ext uri="{FF2B5EF4-FFF2-40B4-BE49-F238E27FC236}">
                  <a16:creationId xmlns:a16="http://schemas.microsoft.com/office/drawing/2014/main" id="{5828A492-DE0D-4AC0-A917-B8CA49D45839}"/>
                </a:ext>
              </a:extLst>
            </p:cNvPr>
            <p:cNvGrpSpPr/>
            <p:nvPr/>
          </p:nvGrpSpPr>
          <p:grpSpPr>
            <a:xfrm>
              <a:off x="7363372" y="1776598"/>
              <a:ext cx="623770" cy="623770"/>
              <a:chOff x="7363372" y="1776598"/>
              <a:chExt cx="623770" cy="623770"/>
            </a:xfrm>
          </p:grpSpPr>
          <p:sp>
            <p:nvSpPr>
              <p:cNvPr id="48" name="Diamond 47">
                <a:extLst>
                  <a:ext uri="{FF2B5EF4-FFF2-40B4-BE49-F238E27FC236}">
                    <a16:creationId xmlns:a16="http://schemas.microsoft.com/office/drawing/2014/main" id="{87D9A439-85E7-486C-8C2C-0EEC371263AC}"/>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1</a:t>
                </a:r>
              </a:p>
            </p:txBody>
          </p:sp>
          <p:sp>
            <p:nvSpPr>
              <p:cNvPr id="49" name="Diamond 48">
                <a:extLst>
                  <a:ext uri="{FF2B5EF4-FFF2-40B4-BE49-F238E27FC236}">
                    <a16:creationId xmlns:a16="http://schemas.microsoft.com/office/drawing/2014/main" id="{DF20E5F6-CDF4-4DD1-A5D3-C11DB1D8D7C8}"/>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50" name="Group 49">
            <a:extLst>
              <a:ext uri="{FF2B5EF4-FFF2-40B4-BE49-F238E27FC236}">
                <a16:creationId xmlns:a16="http://schemas.microsoft.com/office/drawing/2014/main" id="{2B3A203D-2C5A-47AE-988A-5F92492DB065}"/>
              </a:ext>
            </a:extLst>
          </p:cNvPr>
          <p:cNvGrpSpPr/>
          <p:nvPr/>
        </p:nvGrpSpPr>
        <p:grpSpPr>
          <a:xfrm>
            <a:off x="7830097" y="2849887"/>
            <a:ext cx="3904703" cy="744142"/>
            <a:chOff x="7363372" y="1776598"/>
            <a:chExt cx="3904703" cy="744142"/>
          </a:xfrm>
        </p:grpSpPr>
        <p:sp>
          <p:nvSpPr>
            <p:cNvPr id="51" name="Text Placeholder 6">
              <a:extLst>
                <a:ext uri="{FF2B5EF4-FFF2-40B4-BE49-F238E27FC236}">
                  <a16:creationId xmlns:a16="http://schemas.microsoft.com/office/drawing/2014/main" id="{E556496E-2C68-4F9B-95B9-E6042367BE5D}"/>
                </a:ext>
              </a:extLst>
            </p:cNvPr>
            <p:cNvSpPr txBox="1">
              <a:spLocks/>
            </p:cNvSpPr>
            <p:nvPr/>
          </p:nvSpPr>
          <p:spPr>
            <a:xfrm>
              <a:off x="8103394" y="1896970"/>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a:ln>
                    <a:noFill/>
                  </a:ln>
                  <a:effectLst/>
                  <a:uLnTx/>
                  <a:uFillTx/>
                  <a:ea typeface="+mn-ea"/>
                  <a:cs typeface="Segoe UI Light" panose="020B0502040204020203" pitchFamily="34" charset="0"/>
                </a:rPr>
                <a:t>Use Power BI data flows to connect to the data lake</a:t>
              </a:r>
            </a:p>
          </p:txBody>
        </p:sp>
        <p:grpSp>
          <p:nvGrpSpPr>
            <p:cNvPr id="52" name="Group 51">
              <a:extLst>
                <a:ext uri="{FF2B5EF4-FFF2-40B4-BE49-F238E27FC236}">
                  <a16:creationId xmlns:a16="http://schemas.microsoft.com/office/drawing/2014/main" id="{87A03C82-912E-49B9-8600-C9FF9EB6E7FA}"/>
                </a:ext>
              </a:extLst>
            </p:cNvPr>
            <p:cNvGrpSpPr/>
            <p:nvPr/>
          </p:nvGrpSpPr>
          <p:grpSpPr>
            <a:xfrm>
              <a:off x="7363372" y="1776598"/>
              <a:ext cx="623770" cy="623770"/>
              <a:chOff x="7363372" y="1776598"/>
              <a:chExt cx="623770" cy="623770"/>
            </a:xfrm>
          </p:grpSpPr>
          <p:sp>
            <p:nvSpPr>
              <p:cNvPr id="53" name="Diamond 52">
                <a:extLst>
                  <a:ext uri="{FF2B5EF4-FFF2-40B4-BE49-F238E27FC236}">
                    <a16:creationId xmlns:a16="http://schemas.microsoft.com/office/drawing/2014/main" id="{05E2B08C-D52C-4D30-9C04-EF0D2338BE71}"/>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2</a:t>
                </a:r>
              </a:p>
            </p:txBody>
          </p:sp>
          <p:sp>
            <p:nvSpPr>
              <p:cNvPr id="54" name="Diamond 53">
                <a:extLst>
                  <a:ext uri="{FF2B5EF4-FFF2-40B4-BE49-F238E27FC236}">
                    <a16:creationId xmlns:a16="http://schemas.microsoft.com/office/drawing/2014/main" id="{15A9E51B-73DB-44A9-B57E-C46435BFDF74}"/>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59" name="Group 58">
            <a:extLst>
              <a:ext uri="{FF2B5EF4-FFF2-40B4-BE49-F238E27FC236}">
                <a16:creationId xmlns:a16="http://schemas.microsoft.com/office/drawing/2014/main" id="{0F3A3504-F518-4B82-A6D1-FC732DB97C9D}"/>
              </a:ext>
            </a:extLst>
          </p:cNvPr>
          <p:cNvGrpSpPr/>
          <p:nvPr/>
        </p:nvGrpSpPr>
        <p:grpSpPr>
          <a:xfrm>
            <a:off x="7830097" y="4043548"/>
            <a:ext cx="3904703" cy="744142"/>
            <a:chOff x="7363372" y="1776598"/>
            <a:chExt cx="3904703" cy="744142"/>
          </a:xfrm>
        </p:grpSpPr>
        <p:sp>
          <p:nvSpPr>
            <p:cNvPr id="60" name="Text Placeholder 6">
              <a:extLst>
                <a:ext uri="{FF2B5EF4-FFF2-40B4-BE49-F238E27FC236}">
                  <a16:creationId xmlns:a16="http://schemas.microsoft.com/office/drawing/2014/main" id="{011CA1CF-9B6E-46BC-A193-021E1E6739C6}"/>
                </a:ext>
              </a:extLst>
            </p:cNvPr>
            <p:cNvSpPr txBox="1">
              <a:spLocks/>
            </p:cNvSpPr>
            <p:nvPr/>
          </p:nvSpPr>
          <p:spPr>
            <a:xfrm>
              <a:off x="8103394" y="1896970"/>
              <a:ext cx="3164681" cy="623770"/>
            </a:xfrm>
            <a:prstGeom prst="rect">
              <a:avLst/>
            </a:prstGeom>
          </p:spPr>
          <p:txBody>
            <a:bodyPr wrap="square"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a:ln>
                    <a:noFill/>
                  </a:ln>
                  <a:effectLst/>
                  <a:uLnTx/>
                  <a:uFillTx/>
                  <a:ea typeface="+mn-ea"/>
                  <a:cs typeface="Segoe UI Light" panose="020B0502040204020203" pitchFamily="34" charset="0"/>
                </a:rPr>
                <a:t>Build and share custom reports</a:t>
              </a:r>
            </a:p>
          </p:txBody>
        </p:sp>
        <p:grpSp>
          <p:nvGrpSpPr>
            <p:cNvPr id="61" name="Group 60">
              <a:extLst>
                <a:ext uri="{FF2B5EF4-FFF2-40B4-BE49-F238E27FC236}">
                  <a16:creationId xmlns:a16="http://schemas.microsoft.com/office/drawing/2014/main" id="{29661467-3B4A-4239-B509-74F4E7DDD472}"/>
                </a:ext>
              </a:extLst>
            </p:cNvPr>
            <p:cNvGrpSpPr/>
            <p:nvPr/>
          </p:nvGrpSpPr>
          <p:grpSpPr>
            <a:xfrm>
              <a:off x="7363372" y="1776598"/>
              <a:ext cx="623770" cy="623770"/>
              <a:chOff x="7363372" y="1776598"/>
              <a:chExt cx="623770" cy="623770"/>
            </a:xfrm>
          </p:grpSpPr>
          <p:sp>
            <p:nvSpPr>
              <p:cNvPr id="62" name="Diamond 61">
                <a:extLst>
                  <a:ext uri="{FF2B5EF4-FFF2-40B4-BE49-F238E27FC236}">
                    <a16:creationId xmlns:a16="http://schemas.microsoft.com/office/drawing/2014/main" id="{BCABA971-A22B-44AC-AFAC-5CCAF4EF9344}"/>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3</a:t>
                </a:r>
              </a:p>
            </p:txBody>
          </p:sp>
          <p:sp>
            <p:nvSpPr>
              <p:cNvPr id="63" name="Diamond 62">
                <a:extLst>
                  <a:ext uri="{FF2B5EF4-FFF2-40B4-BE49-F238E27FC236}">
                    <a16:creationId xmlns:a16="http://schemas.microsoft.com/office/drawing/2014/main" id="{75D64159-8DB6-45AB-835D-D45BF5496186}"/>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D016C4C4-171F-49DD-B01B-2AF048D85CB3}"/>
              </a:ext>
            </a:extLst>
          </p:cNvPr>
          <p:cNvGrpSpPr/>
          <p:nvPr/>
        </p:nvGrpSpPr>
        <p:grpSpPr>
          <a:xfrm>
            <a:off x="1049153" y="2398781"/>
            <a:ext cx="6371653" cy="3957139"/>
            <a:chOff x="1065876" y="2392834"/>
            <a:chExt cx="6371653" cy="3957139"/>
          </a:xfrm>
        </p:grpSpPr>
        <p:pic>
          <p:nvPicPr>
            <p:cNvPr id="37" name="Picture 29" descr="A close up of a screen&#10;&#10;Description automatically generated">
              <a:extLst>
                <a:ext uri="{FF2B5EF4-FFF2-40B4-BE49-F238E27FC236}">
                  <a16:creationId xmlns:a16="http://schemas.microsoft.com/office/drawing/2014/main" id="{B7179CE8-8A8B-4FA1-8E7E-869330386E5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65876" y="2392834"/>
              <a:ext cx="6371653" cy="3957139"/>
            </a:xfrm>
            <a:prstGeom prst="rect">
              <a:avLst/>
            </a:prstGeom>
            <a:effectLst>
              <a:outerShdw blurRad="241300" dist="165100" dir="5400000" sx="96000" sy="96000" algn="t" rotWithShape="0">
                <a:prstClr val="black">
                  <a:alpha val="46000"/>
                </a:prstClr>
              </a:outerShdw>
            </a:effectLst>
          </p:spPr>
        </p:pic>
        <p:grpSp>
          <p:nvGrpSpPr>
            <p:cNvPr id="38" name="Group 37">
              <a:extLst>
                <a:ext uri="{FF2B5EF4-FFF2-40B4-BE49-F238E27FC236}">
                  <a16:creationId xmlns:a16="http://schemas.microsoft.com/office/drawing/2014/main" id="{7E86209F-FFAE-4944-BE74-5AD32088B613}"/>
                </a:ext>
              </a:extLst>
            </p:cNvPr>
            <p:cNvGrpSpPr/>
            <p:nvPr/>
          </p:nvGrpSpPr>
          <p:grpSpPr>
            <a:xfrm>
              <a:off x="1248987" y="2674027"/>
              <a:ext cx="6005429" cy="3394752"/>
              <a:chOff x="915612" y="2340652"/>
              <a:chExt cx="6005429" cy="3394752"/>
            </a:xfrm>
          </p:grpSpPr>
          <p:sp>
            <p:nvSpPr>
              <p:cNvPr id="55" name="Freeform: Shape 54">
                <a:extLst>
                  <a:ext uri="{FF2B5EF4-FFF2-40B4-BE49-F238E27FC236}">
                    <a16:creationId xmlns:a16="http://schemas.microsoft.com/office/drawing/2014/main" id="{5B14B1B7-2D90-4D76-93A7-D4D0BB90864C}"/>
                  </a:ext>
                </a:extLst>
              </p:cNvPr>
              <p:cNvSpPr/>
              <p:nvPr/>
            </p:nvSpPr>
            <p:spPr bwMode="auto">
              <a:xfrm>
                <a:off x="915613" y="2340652"/>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D1569EE7-D717-4EC3-95B7-BCBA06479022}"/>
                  </a:ext>
                </a:extLst>
              </p:cNvPr>
              <p:cNvSpPr/>
              <p:nvPr/>
            </p:nvSpPr>
            <p:spPr bwMode="auto">
              <a:xfrm>
                <a:off x="915612" y="2340652"/>
                <a:ext cx="963987"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8" name="Picture 7">
              <a:extLst>
                <a:ext uri="{FF2B5EF4-FFF2-40B4-BE49-F238E27FC236}">
                  <a16:creationId xmlns:a16="http://schemas.microsoft.com/office/drawing/2014/main" id="{328CB609-A0D8-444D-9E43-89975E31DE9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48987" y="2674027"/>
              <a:ext cx="5997633" cy="3131960"/>
            </a:xfrm>
            <a:prstGeom prst="rect">
              <a:avLst/>
            </a:prstGeom>
          </p:spPr>
        </p:pic>
      </p:grpSp>
    </p:spTree>
    <p:extLst>
      <p:ext uri="{BB962C8B-B14F-4D97-AF65-F5344CB8AC3E}">
        <p14:creationId xmlns:p14="http://schemas.microsoft.com/office/powerpoint/2010/main" val="132238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237C30A-6562-49A7-8D41-CE6EBD537BC0}"/>
              </a:ext>
            </a:extLst>
          </p:cNvPr>
          <p:cNvSpPr>
            <a:spLocks noGrp="1"/>
          </p:cNvSpPr>
          <p:nvPr>
            <p:ph type="title"/>
          </p:nvPr>
        </p:nvSpPr>
        <p:spPr>
          <a:xfrm>
            <a:off x="463615" y="475648"/>
            <a:ext cx="11571631" cy="984885"/>
          </a:xfrm>
        </p:spPr>
        <p:txBody>
          <a:bodyPr/>
          <a:lstStyle/>
          <a:p>
            <a:r>
              <a:rPr lang="en-US" dirty="0"/>
              <a:t>Analyze model-driven apps and Microsoft Dataverse telemetry with Application Insights (preview)</a:t>
            </a:r>
            <a:endParaRPr lang="en-US" sz="3200" dirty="0"/>
          </a:p>
        </p:txBody>
      </p:sp>
      <p:sp>
        <p:nvSpPr>
          <p:cNvPr id="10" name="Freeform: Shape 9">
            <a:extLst>
              <a:ext uri="{FF2B5EF4-FFF2-40B4-BE49-F238E27FC236}">
                <a16:creationId xmlns:a16="http://schemas.microsoft.com/office/drawing/2014/main" id="{59961279-C28A-44AA-8B48-FB7BAE5B3AE5}"/>
              </a:ext>
            </a:extLst>
          </p:cNvPr>
          <p:cNvSpPr/>
          <p:nvPr/>
        </p:nvSpPr>
        <p:spPr bwMode="auto">
          <a:xfrm>
            <a:off x="10325100" y="2589622"/>
            <a:ext cx="1866900" cy="1629398"/>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3D41B3E3-C81A-4298-ACB9-B1A974ECEBBF}"/>
              </a:ext>
            </a:extLst>
          </p:cNvPr>
          <p:cNvSpPr/>
          <p:nvPr/>
        </p:nvSpPr>
        <p:spPr bwMode="auto">
          <a:xfrm>
            <a:off x="6792686" y="2322921"/>
            <a:ext cx="5196114" cy="453507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2" name="Freeform: Shape 11">
            <a:extLst>
              <a:ext uri="{FF2B5EF4-FFF2-40B4-BE49-F238E27FC236}">
                <a16:creationId xmlns:a16="http://schemas.microsoft.com/office/drawing/2014/main" id="{8EFE4C25-0533-488E-8BB2-EE22A45ECFCD}"/>
              </a:ext>
            </a:extLst>
          </p:cNvPr>
          <p:cNvSpPr/>
          <p:nvPr/>
        </p:nvSpPr>
        <p:spPr bwMode="auto">
          <a:xfrm>
            <a:off x="6995886" y="2322921"/>
            <a:ext cx="5196114" cy="453507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3" name="Diamond 164">
            <a:extLst>
              <a:ext uri="{FF2B5EF4-FFF2-40B4-BE49-F238E27FC236}">
                <a16:creationId xmlns:a16="http://schemas.microsoft.com/office/drawing/2014/main" id="{B060A9AB-113A-4BD0-8FF9-3DC47B7FA47E}"/>
              </a:ext>
            </a:extLst>
          </p:cNvPr>
          <p:cNvSpPr/>
          <p:nvPr/>
        </p:nvSpPr>
        <p:spPr bwMode="auto">
          <a:xfrm rot="10800000" flipH="1" flipV="1">
            <a:off x="10327934" y="0"/>
            <a:ext cx="1864066" cy="120512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BC239DAA-9AC3-4C57-8B0B-7E539F6AE206}"/>
              </a:ext>
            </a:extLst>
          </p:cNvPr>
          <p:cNvGrpSpPr/>
          <p:nvPr/>
        </p:nvGrpSpPr>
        <p:grpSpPr>
          <a:xfrm>
            <a:off x="466042" y="1625148"/>
            <a:ext cx="7806448" cy="4848224"/>
            <a:chOff x="466042" y="1247776"/>
            <a:chExt cx="7806448" cy="4848224"/>
          </a:xfrm>
        </p:grpSpPr>
        <p:grpSp>
          <p:nvGrpSpPr>
            <p:cNvPr id="15" name="Group 14">
              <a:extLst>
                <a:ext uri="{FF2B5EF4-FFF2-40B4-BE49-F238E27FC236}">
                  <a16:creationId xmlns:a16="http://schemas.microsoft.com/office/drawing/2014/main" id="{207F496D-B755-4C09-AEE5-1269D443D9C1}"/>
                </a:ext>
              </a:extLst>
            </p:cNvPr>
            <p:cNvGrpSpPr/>
            <p:nvPr/>
          </p:nvGrpSpPr>
          <p:grpSpPr>
            <a:xfrm>
              <a:off x="778621" y="1606220"/>
              <a:ext cx="7114189" cy="4149261"/>
              <a:chOff x="778621" y="1606220"/>
              <a:chExt cx="7114189" cy="4149261"/>
            </a:xfrm>
          </p:grpSpPr>
          <p:sp>
            <p:nvSpPr>
              <p:cNvPr id="17" name="Rectangle 16">
                <a:extLst>
                  <a:ext uri="{FF2B5EF4-FFF2-40B4-BE49-F238E27FC236}">
                    <a16:creationId xmlns:a16="http://schemas.microsoft.com/office/drawing/2014/main" id="{BBBD4342-A390-4684-A315-E5FD3B32C31D}"/>
                  </a:ext>
                </a:extLst>
              </p:cNvPr>
              <p:cNvSpPr/>
              <p:nvPr/>
            </p:nvSpPr>
            <p:spPr bwMode="auto">
              <a:xfrm>
                <a:off x="1712119" y="4589463"/>
                <a:ext cx="6180691"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2AEBF6EB-E504-4F77-8683-99165FA70C14}"/>
                  </a:ext>
                </a:extLst>
              </p:cNvPr>
              <p:cNvSpPr/>
              <p:nvPr/>
            </p:nvSpPr>
            <p:spPr bwMode="auto">
              <a:xfrm>
                <a:off x="778622" y="4657725"/>
                <a:ext cx="1069228" cy="1097756"/>
              </a:xfrm>
              <a:prstGeom prst="rect">
                <a:avLst/>
              </a:prstGeom>
              <a:solidFill>
                <a:srgbClr val="F3F2F1"/>
              </a:solidFill>
              <a:ln w="6350">
                <a:solidFill>
                  <a:srgbClr val="D4D2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E75CCA78-57EA-4F36-B4BB-5005F4568E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8621" y="1606220"/>
                <a:ext cx="7114189" cy="3385276"/>
              </a:xfrm>
              <a:prstGeom prst="rect">
                <a:avLst/>
              </a:prstGeom>
            </p:spPr>
          </p:pic>
        </p:grpSp>
        <p:pic>
          <p:nvPicPr>
            <p:cNvPr id="16" name="Picture 15" descr="A close up of a screen&#10;&#10;Description automatically generated">
              <a:extLst>
                <a:ext uri="{FF2B5EF4-FFF2-40B4-BE49-F238E27FC236}">
                  <a16:creationId xmlns:a16="http://schemas.microsoft.com/office/drawing/2014/main" id="{DF68C0CE-6962-42AF-AE2D-9E4C059A3C4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042" y="1247776"/>
              <a:ext cx="7806448" cy="4848224"/>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grpSp>
    </p:spTree>
    <p:extLst>
      <p:ext uri="{BB962C8B-B14F-4D97-AF65-F5344CB8AC3E}">
        <p14:creationId xmlns:p14="http://schemas.microsoft.com/office/powerpoint/2010/main" val="2250078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A97298F-5BA4-4CFD-9114-C437538C3000}"/>
              </a:ext>
            </a:extLst>
          </p:cNvPr>
          <p:cNvSpPr/>
          <p:nvPr/>
        </p:nvSpPr>
        <p:spPr bwMode="auto">
          <a:xfrm>
            <a:off x="0" y="0"/>
            <a:ext cx="5530061" cy="4696777"/>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3714FC7E-2226-4068-8C2C-AC40FBAD8D7B}"/>
              </a:ext>
            </a:extLst>
          </p:cNvPr>
          <p:cNvSpPr/>
          <p:nvPr/>
        </p:nvSpPr>
        <p:spPr bwMode="auto">
          <a:xfrm>
            <a:off x="0" y="0"/>
            <a:ext cx="6055522" cy="4696776"/>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3" name="Title 1">
            <a:extLst>
              <a:ext uri="{FF2B5EF4-FFF2-40B4-BE49-F238E27FC236}">
                <a16:creationId xmlns:a16="http://schemas.microsoft.com/office/drawing/2014/main" id="{42E68EE1-BFB0-4DDB-B560-2C0F704F3926}"/>
              </a:ext>
            </a:extLst>
          </p:cNvPr>
          <p:cNvSpPr>
            <a:spLocks noGrp="1"/>
          </p:cNvSpPr>
          <p:nvPr>
            <p:ph type="title"/>
          </p:nvPr>
        </p:nvSpPr>
        <p:spPr>
          <a:xfrm>
            <a:off x="463615" y="475648"/>
            <a:ext cx="11306469" cy="984885"/>
          </a:xfrm>
        </p:spPr>
        <p:txBody>
          <a:bodyPr/>
          <a:lstStyle/>
          <a:p>
            <a:r>
              <a:rPr lang="en-US" dirty="0"/>
              <a:t>Analyze model-driven apps and Microsoft Dataverse telemetry with Application Insights (preview)</a:t>
            </a:r>
            <a:endParaRPr lang="en-GB" dirty="0"/>
          </a:p>
        </p:txBody>
      </p:sp>
      <p:grpSp>
        <p:nvGrpSpPr>
          <p:cNvPr id="14" name="Group 13">
            <a:extLst>
              <a:ext uri="{FF2B5EF4-FFF2-40B4-BE49-F238E27FC236}">
                <a16:creationId xmlns:a16="http://schemas.microsoft.com/office/drawing/2014/main" id="{675F3798-A03E-454E-98BE-6447EF913602}"/>
              </a:ext>
            </a:extLst>
          </p:cNvPr>
          <p:cNvGrpSpPr/>
          <p:nvPr/>
        </p:nvGrpSpPr>
        <p:grpSpPr>
          <a:xfrm>
            <a:off x="10247693" y="5118256"/>
            <a:ext cx="1944307" cy="1739744"/>
            <a:chOff x="10247693" y="5118256"/>
            <a:chExt cx="1944307" cy="1739744"/>
          </a:xfrm>
        </p:grpSpPr>
        <p:sp>
          <p:nvSpPr>
            <p:cNvPr id="15" name="Freeform: Shape 14">
              <a:extLst>
                <a:ext uri="{FF2B5EF4-FFF2-40B4-BE49-F238E27FC236}">
                  <a16:creationId xmlns:a16="http://schemas.microsoft.com/office/drawing/2014/main" id="{09DF84D9-610D-4B47-9642-DA71599820B8}"/>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6" name="Freeform: Shape 15">
              <a:extLst>
                <a:ext uri="{FF2B5EF4-FFF2-40B4-BE49-F238E27FC236}">
                  <a16:creationId xmlns:a16="http://schemas.microsoft.com/office/drawing/2014/main" id="{7EC80FCB-D547-4991-A186-9A1C92396964}"/>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tx1"/>
            </a:solidFill>
            <a:ln w="412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7" name="Group 16">
            <a:extLst>
              <a:ext uri="{FF2B5EF4-FFF2-40B4-BE49-F238E27FC236}">
                <a16:creationId xmlns:a16="http://schemas.microsoft.com/office/drawing/2014/main" id="{1343CF68-D755-423D-806E-308B83EEA282}"/>
              </a:ext>
            </a:extLst>
          </p:cNvPr>
          <p:cNvGrpSpPr/>
          <p:nvPr/>
        </p:nvGrpSpPr>
        <p:grpSpPr>
          <a:xfrm flipV="1">
            <a:off x="1143242" y="5897221"/>
            <a:ext cx="1621788" cy="960779"/>
            <a:chOff x="-384455" y="5924122"/>
            <a:chExt cx="3059346" cy="1812417"/>
          </a:xfrm>
        </p:grpSpPr>
        <p:sp>
          <p:nvSpPr>
            <p:cNvPr id="18" name="Diamond 164">
              <a:extLst>
                <a:ext uri="{FF2B5EF4-FFF2-40B4-BE49-F238E27FC236}">
                  <a16:creationId xmlns:a16="http://schemas.microsoft.com/office/drawing/2014/main" id="{96AE5F3B-485E-4A36-8EBA-D7E2F9AFD1A1}"/>
                </a:ext>
              </a:extLst>
            </p:cNvPr>
            <p:cNvSpPr/>
            <p:nvPr/>
          </p:nvSpPr>
          <p:spPr bwMode="auto">
            <a:xfrm>
              <a:off x="-384455" y="5924122"/>
              <a:ext cx="2803421" cy="1812417"/>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sp>
          <p:nvSpPr>
            <p:cNvPr id="19" name="Diamond 18">
              <a:extLst>
                <a:ext uri="{FF2B5EF4-FFF2-40B4-BE49-F238E27FC236}">
                  <a16:creationId xmlns:a16="http://schemas.microsoft.com/office/drawing/2014/main" id="{FA0B8C22-F8D1-49FB-AEA6-E27729A64F0A}"/>
                </a:ext>
              </a:extLst>
            </p:cNvPr>
            <p:cNvSpPr/>
            <p:nvPr/>
          </p:nvSpPr>
          <p:spPr bwMode="auto">
            <a:xfrm>
              <a:off x="1605010" y="6216270"/>
              <a:ext cx="1069881" cy="1069881"/>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2EBAB9CB-498B-4D37-A40D-490F3C7F30F3}"/>
              </a:ext>
            </a:extLst>
          </p:cNvPr>
          <p:cNvGrpSpPr/>
          <p:nvPr/>
        </p:nvGrpSpPr>
        <p:grpSpPr>
          <a:xfrm>
            <a:off x="7830097" y="1776598"/>
            <a:ext cx="3904703" cy="623770"/>
            <a:chOff x="7363372" y="1776598"/>
            <a:chExt cx="3904703" cy="623770"/>
          </a:xfrm>
        </p:grpSpPr>
        <p:sp>
          <p:nvSpPr>
            <p:cNvPr id="27" name="Text Placeholder 6">
              <a:extLst>
                <a:ext uri="{FF2B5EF4-FFF2-40B4-BE49-F238E27FC236}">
                  <a16:creationId xmlns:a16="http://schemas.microsoft.com/office/drawing/2014/main" id="{30821582-7CC1-4E0B-9387-912183F16B7B}"/>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a:ln>
                    <a:noFill/>
                  </a:ln>
                  <a:effectLst/>
                  <a:uLnTx/>
                  <a:uFillTx/>
                  <a:ea typeface="+mn-ea"/>
                  <a:cs typeface="Segoe UI Light" panose="020B0502040204020203" pitchFamily="34" charset="0"/>
                </a:rPr>
                <a:t>Set up continuous export</a:t>
              </a:r>
            </a:p>
          </p:txBody>
        </p:sp>
        <p:grpSp>
          <p:nvGrpSpPr>
            <p:cNvPr id="28" name="Group 27">
              <a:extLst>
                <a:ext uri="{FF2B5EF4-FFF2-40B4-BE49-F238E27FC236}">
                  <a16:creationId xmlns:a16="http://schemas.microsoft.com/office/drawing/2014/main" id="{C8A7F9EC-0114-4796-B994-FA2A4D87F8AD}"/>
                </a:ext>
              </a:extLst>
            </p:cNvPr>
            <p:cNvGrpSpPr/>
            <p:nvPr/>
          </p:nvGrpSpPr>
          <p:grpSpPr>
            <a:xfrm>
              <a:off x="7363372" y="1776598"/>
              <a:ext cx="623770" cy="623770"/>
              <a:chOff x="7363372" y="1776598"/>
              <a:chExt cx="623770" cy="623770"/>
            </a:xfrm>
          </p:grpSpPr>
          <p:sp>
            <p:nvSpPr>
              <p:cNvPr id="29" name="Diamond 28">
                <a:extLst>
                  <a:ext uri="{FF2B5EF4-FFF2-40B4-BE49-F238E27FC236}">
                    <a16:creationId xmlns:a16="http://schemas.microsoft.com/office/drawing/2014/main" id="{F0C7EE12-8B09-4C6A-99F1-39F289045AB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1</a:t>
                </a:r>
              </a:p>
            </p:txBody>
          </p:sp>
          <p:sp>
            <p:nvSpPr>
              <p:cNvPr id="30" name="Diamond 29">
                <a:extLst>
                  <a:ext uri="{FF2B5EF4-FFF2-40B4-BE49-F238E27FC236}">
                    <a16:creationId xmlns:a16="http://schemas.microsoft.com/office/drawing/2014/main" id="{6FD81EB1-2F64-4A11-A6FE-657C654E51E1}"/>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33" name="Group 32">
            <a:extLst>
              <a:ext uri="{FF2B5EF4-FFF2-40B4-BE49-F238E27FC236}">
                <a16:creationId xmlns:a16="http://schemas.microsoft.com/office/drawing/2014/main" id="{CAC0A361-9C7E-4CAF-B81F-94CD53209732}"/>
              </a:ext>
            </a:extLst>
          </p:cNvPr>
          <p:cNvGrpSpPr/>
          <p:nvPr/>
        </p:nvGrpSpPr>
        <p:grpSpPr>
          <a:xfrm>
            <a:off x="466258" y="1530416"/>
            <a:ext cx="6082616" cy="3777632"/>
            <a:chOff x="466258" y="1671093"/>
            <a:chExt cx="6371653" cy="3957139"/>
          </a:xfrm>
        </p:grpSpPr>
        <p:pic>
          <p:nvPicPr>
            <p:cNvPr id="34" name="Picture 33">
              <a:extLst>
                <a:ext uri="{FF2B5EF4-FFF2-40B4-BE49-F238E27FC236}">
                  <a16:creationId xmlns:a16="http://schemas.microsoft.com/office/drawing/2014/main" id="{FB4708F7-30CF-47F7-AA43-F56276403E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501" y="1987519"/>
              <a:ext cx="5833180" cy="3159639"/>
            </a:xfrm>
            <a:prstGeom prst="rect">
              <a:avLst/>
            </a:prstGeom>
          </p:spPr>
        </p:pic>
        <p:grpSp>
          <p:nvGrpSpPr>
            <p:cNvPr id="35" name="Group 34">
              <a:extLst>
                <a:ext uri="{FF2B5EF4-FFF2-40B4-BE49-F238E27FC236}">
                  <a16:creationId xmlns:a16="http://schemas.microsoft.com/office/drawing/2014/main" id="{D634AD91-61B1-46F8-8767-BC98BA53F360}"/>
                </a:ext>
              </a:extLst>
            </p:cNvPr>
            <p:cNvGrpSpPr/>
            <p:nvPr/>
          </p:nvGrpSpPr>
          <p:grpSpPr>
            <a:xfrm>
              <a:off x="466258" y="1671093"/>
              <a:ext cx="6371653" cy="3957139"/>
              <a:chOff x="466258" y="1671093"/>
              <a:chExt cx="6371653" cy="3957139"/>
            </a:xfrm>
          </p:grpSpPr>
          <p:pic>
            <p:nvPicPr>
              <p:cNvPr id="36" name="Picture 29" descr="A close up of a screen&#10;&#10;Description automatically generated">
                <a:extLst>
                  <a:ext uri="{FF2B5EF4-FFF2-40B4-BE49-F238E27FC236}">
                    <a16:creationId xmlns:a16="http://schemas.microsoft.com/office/drawing/2014/main" id="{86182E4B-934D-471A-97E8-3F0B2E58525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sp>
            <p:nvSpPr>
              <p:cNvPr id="37" name="Freeform: Shape 36">
                <a:extLst>
                  <a:ext uri="{FF2B5EF4-FFF2-40B4-BE49-F238E27FC236}">
                    <a16:creationId xmlns:a16="http://schemas.microsoft.com/office/drawing/2014/main" id="{C89F04BF-AEF1-40C2-935A-9B82768C572E}"/>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F4F3CB4F-8C5C-4C54-B457-A3A7903C4AE2}"/>
                  </a:ext>
                </a:extLst>
              </p:cNvPr>
              <p:cNvSpPr/>
              <p:nvPr/>
            </p:nvSpPr>
            <p:spPr bwMode="auto">
              <a:xfrm>
                <a:off x="649369" y="1952286"/>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23881830-2B84-4D4F-8984-D666EF2402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9371" y="1952286"/>
                <a:ext cx="5982542" cy="2866819"/>
              </a:xfrm>
              <a:prstGeom prst="rect">
                <a:avLst/>
              </a:prstGeom>
            </p:spPr>
          </p:pic>
        </p:grpSp>
      </p:grpSp>
    </p:spTree>
    <p:extLst>
      <p:ext uri="{BB962C8B-B14F-4D97-AF65-F5344CB8AC3E}">
        <p14:creationId xmlns:p14="http://schemas.microsoft.com/office/powerpoint/2010/main" val="4220202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A97298F-5BA4-4CFD-9114-C437538C3000}"/>
              </a:ext>
            </a:extLst>
          </p:cNvPr>
          <p:cNvSpPr/>
          <p:nvPr/>
        </p:nvSpPr>
        <p:spPr bwMode="auto">
          <a:xfrm>
            <a:off x="0" y="0"/>
            <a:ext cx="5530061" cy="4696777"/>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3714FC7E-2226-4068-8C2C-AC40FBAD8D7B}"/>
              </a:ext>
            </a:extLst>
          </p:cNvPr>
          <p:cNvSpPr/>
          <p:nvPr/>
        </p:nvSpPr>
        <p:spPr bwMode="auto">
          <a:xfrm>
            <a:off x="0" y="0"/>
            <a:ext cx="6055522" cy="4696776"/>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3" name="Title 1">
            <a:extLst>
              <a:ext uri="{FF2B5EF4-FFF2-40B4-BE49-F238E27FC236}">
                <a16:creationId xmlns:a16="http://schemas.microsoft.com/office/drawing/2014/main" id="{42E68EE1-BFB0-4DDB-B560-2C0F704F3926}"/>
              </a:ext>
            </a:extLst>
          </p:cNvPr>
          <p:cNvSpPr>
            <a:spLocks noGrp="1"/>
          </p:cNvSpPr>
          <p:nvPr>
            <p:ph type="title"/>
          </p:nvPr>
        </p:nvSpPr>
        <p:spPr>
          <a:xfrm>
            <a:off x="463615" y="475648"/>
            <a:ext cx="11306469" cy="984885"/>
          </a:xfrm>
        </p:spPr>
        <p:txBody>
          <a:bodyPr/>
          <a:lstStyle/>
          <a:p>
            <a:r>
              <a:rPr lang="en-US" dirty="0"/>
              <a:t>Analyze model-driven apps and Microsoft Dataverse telemetry with Application Insights (preview)</a:t>
            </a:r>
            <a:endParaRPr lang="en-GB" dirty="0"/>
          </a:p>
        </p:txBody>
      </p:sp>
      <p:grpSp>
        <p:nvGrpSpPr>
          <p:cNvPr id="14" name="Group 13">
            <a:extLst>
              <a:ext uri="{FF2B5EF4-FFF2-40B4-BE49-F238E27FC236}">
                <a16:creationId xmlns:a16="http://schemas.microsoft.com/office/drawing/2014/main" id="{675F3798-A03E-454E-98BE-6447EF913602}"/>
              </a:ext>
            </a:extLst>
          </p:cNvPr>
          <p:cNvGrpSpPr/>
          <p:nvPr/>
        </p:nvGrpSpPr>
        <p:grpSpPr>
          <a:xfrm>
            <a:off x="10247693" y="5118256"/>
            <a:ext cx="1944307" cy="1739744"/>
            <a:chOff x="10247693" y="5118256"/>
            <a:chExt cx="1944307" cy="1739744"/>
          </a:xfrm>
        </p:grpSpPr>
        <p:sp>
          <p:nvSpPr>
            <p:cNvPr id="15" name="Freeform: Shape 14">
              <a:extLst>
                <a:ext uri="{FF2B5EF4-FFF2-40B4-BE49-F238E27FC236}">
                  <a16:creationId xmlns:a16="http://schemas.microsoft.com/office/drawing/2014/main" id="{09DF84D9-610D-4B47-9642-DA71599820B8}"/>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6" name="Freeform: Shape 15">
              <a:extLst>
                <a:ext uri="{FF2B5EF4-FFF2-40B4-BE49-F238E27FC236}">
                  <a16:creationId xmlns:a16="http://schemas.microsoft.com/office/drawing/2014/main" id="{7EC80FCB-D547-4991-A186-9A1C92396964}"/>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tx1"/>
            </a:solidFill>
            <a:ln w="412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7" name="Group 16">
            <a:extLst>
              <a:ext uri="{FF2B5EF4-FFF2-40B4-BE49-F238E27FC236}">
                <a16:creationId xmlns:a16="http://schemas.microsoft.com/office/drawing/2014/main" id="{1343CF68-D755-423D-806E-308B83EEA282}"/>
              </a:ext>
            </a:extLst>
          </p:cNvPr>
          <p:cNvGrpSpPr/>
          <p:nvPr/>
        </p:nvGrpSpPr>
        <p:grpSpPr>
          <a:xfrm flipV="1">
            <a:off x="1143242" y="5897221"/>
            <a:ext cx="1621788" cy="960779"/>
            <a:chOff x="-384455" y="5924122"/>
            <a:chExt cx="3059346" cy="1812417"/>
          </a:xfrm>
        </p:grpSpPr>
        <p:sp>
          <p:nvSpPr>
            <p:cNvPr id="18" name="Diamond 164">
              <a:extLst>
                <a:ext uri="{FF2B5EF4-FFF2-40B4-BE49-F238E27FC236}">
                  <a16:creationId xmlns:a16="http://schemas.microsoft.com/office/drawing/2014/main" id="{96AE5F3B-485E-4A36-8EBA-D7E2F9AFD1A1}"/>
                </a:ext>
              </a:extLst>
            </p:cNvPr>
            <p:cNvSpPr/>
            <p:nvPr/>
          </p:nvSpPr>
          <p:spPr bwMode="auto">
            <a:xfrm>
              <a:off x="-384455" y="5924122"/>
              <a:ext cx="2803421" cy="1812417"/>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sp>
          <p:nvSpPr>
            <p:cNvPr id="19" name="Diamond 18">
              <a:extLst>
                <a:ext uri="{FF2B5EF4-FFF2-40B4-BE49-F238E27FC236}">
                  <a16:creationId xmlns:a16="http://schemas.microsoft.com/office/drawing/2014/main" id="{FA0B8C22-F8D1-49FB-AEA6-E27729A64F0A}"/>
                </a:ext>
              </a:extLst>
            </p:cNvPr>
            <p:cNvSpPr/>
            <p:nvPr/>
          </p:nvSpPr>
          <p:spPr bwMode="auto">
            <a:xfrm>
              <a:off x="1605010" y="6216270"/>
              <a:ext cx="1069881" cy="1069881"/>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91ABC32D-7028-47D5-903A-C4DB7B85BEEC}"/>
              </a:ext>
            </a:extLst>
          </p:cNvPr>
          <p:cNvGrpSpPr/>
          <p:nvPr/>
        </p:nvGrpSpPr>
        <p:grpSpPr>
          <a:xfrm>
            <a:off x="466258" y="1530416"/>
            <a:ext cx="6082616" cy="3777632"/>
            <a:chOff x="466258" y="1671093"/>
            <a:chExt cx="6371653" cy="3957139"/>
          </a:xfrm>
        </p:grpSpPr>
        <p:pic>
          <p:nvPicPr>
            <p:cNvPr id="45" name="Picture 44">
              <a:extLst>
                <a:ext uri="{FF2B5EF4-FFF2-40B4-BE49-F238E27FC236}">
                  <a16:creationId xmlns:a16="http://schemas.microsoft.com/office/drawing/2014/main" id="{9588AA83-64C7-4F24-85BE-4E7D51ECD9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501" y="1987519"/>
              <a:ext cx="5833180" cy="3159639"/>
            </a:xfrm>
            <a:prstGeom prst="rect">
              <a:avLst/>
            </a:prstGeom>
          </p:spPr>
        </p:pic>
        <p:grpSp>
          <p:nvGrpSpPr>
            <p:cNvPr id="46" name="Group 45">
              <a:extLst>
                <a:ext uri="{FF2B5EF4-FFF2-40B4-BE49-F238E27FC236}">
                  <a16:creationId xmlns:a16="http://schemas.microsoft.com/office/drawing/2014/main" id="{AB0DBC15-3F21-446E-80C6-98170A4CCA54}"/>
                </a:ext>
              </a:extLst>
            </p:cNvPr>
            <p:cNvGrpSpPr/>
            <p:nvPr/>
          </p:nvGrpSpPr>
          <p:grpSpPr>
            <a:xfrm>
              <a:off x="466258" y="1671093"/>
              <a:ext cx="6371653" cy="3957139"/>
              <a:chOff x="466258" y="1671093"/>
              <a:chExt cx="6371653" cy="3957139"/>
            </a:xfrm>
          </p:grpSpPr>
          <p:pic>
            <p:nvPicPr>
              <p:cNvPr id="47" name="Picture 29" descr="A close up of a screen&#10;&#10;Description automatically generated">
                <a:extLst>
                  <a:ext uri="{FF2B5EF4-FFF2-40B4-BE49-F238E27FC236}">
                    <a16:creationId xmlns:a16="http://schemas.microsoft.com/office/drawing/2014/main" id="{1C2607E2-5189-4B22-B466-FD1B2806A9F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sp>
            <p:nvSpPr>
              <p:cNvPr id="48" name="Freeform: Shape 47">
                <a:extLst>
                  <a:ext uri="{FF2B5EF4-FFF2-40B4-BE49-F238E27FC236}">
                    <a16:creationId xmlns:a16="http://schemas.microsoft.com/office/drawing/2014/main" id="{A4F99E77-BECB-4445-9903-874D996C9715}"/>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C616F15E-78CD-4137-B7F3-D0635AAAEE3C}"/>
                  </a:ext>
                </a:extLst>
              </p:cNvPr>
              <p:cNvSpPr/>
              <p:nvPr/>
            </p:nvSpPr>
            <p:spPr bwMode="auto">
              <a:xfrm>
                <a:off x="649369" y="1952286"/>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E8532F56-289F-4628-9E75-F4BC398F84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9371" y="1952286"/>
                <a:ext cx="5982542" cy="2866819"/>
              </a:xfrm>
              <a:prstGeom prst="rect">
                <a:avLst/>
              </a:prstGeom>
            </p:spPr>
          </p:pic>
        </p:grpSp>
      </p:grpSp>
      <p:grpSp>
        <p:nvGrpSpPr>
          <p:cNvPr id="5" name="Group 4">
            <a:extLst>
              <a:ext uri="{FF2B5EF4-FFF2-40B4-BE49-F238E27FC236}">
                <a16:creationId xmlns:a16="http://schemas.microsoft.com/office/drawing/2014/main" id="{9513D9FC-4F50-4333-A386-543CC9DCC6D8}"/>
              </a:ext>
            </a:extLst>
          </p:cNvPr>
          <p:cNvGrpSpPr/>
          <p:nvPr/>
        </p:nvGrpSpPr>
        <p:grpSpPr>
          <a:xfrm>
            <a:off x="677097" y="1823244"/>
            <a:ext cx="6082616" cy="3777632"/>
            <a:chOff x="677097" y="1823244"/>
            <a:chExt cx="6082616" cy="3777632"/>
          </a:xfrm>
        </p:grpSpPr>
        <p:pic>
          <p:nvPicPr>
            <p:cNvPr id="54" name="Picture 29" descr="A close up of a screen&#10;&#10;Description automatically generated">
              <a:extLst>
                <a:ext uri="{FF2B5EF4-FFF2-40B4-BE49-F238E27FC236}">
                  <a16:creationId xmlns:a16="http://schemas.microsoft.com/office/drawing/2014/main" id="{F00CF5D5-57A0-4B63-87F0-A56E8F56293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7097" y="1823244"/>
              <a:ext cx="6082616" cy="3777632"/>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BF337C89-01DF-4CA6-9932-79A3E792C62C}"/>
                </a:ext>
              </a:extLst>
            </p:cNvPr>
            <p:cNvSpPr/>
            <p:nvPr/>
          </p:nvSpPr>
          <p:spPr bwMode="auto">
            <a:xfrm>
              <a:off x="851902" y="2091681"/>
              <a:ext cx="5733004" cy="3240756"/>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F136E023-8B9F-44B4-9C07-A9CBFE9534D7}"/>
                </a:ext>
              </a:extLst>
            </p:cNvPr>
            <p:cNvSpPr/>
            <p:nvPr/>
          </p:nvSpPr>
          <p:spPr bwMode="auto">
            <a:xfrm>
              <a:off x="851902" y="2091681"/>
              <a:ext cx="1806997" cy="3240756"/>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E232AF27-77D0-454B-954F-D08672508027}"/>
                </a:ext>
              </a:extLst>
            </p:cNvPr>
            <p:cNvSpPr/>
            <p:nvPr/>
          </p:nvSpPr>
          <p:spPr bwMode="auto">
            <a:xfrm>
              <a:off x="850705" y="2091681"/>
              <a:ext cx="1806997" cy="3240756"/>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57" name="Picture 56">
              <a:extLst>
                <a:ext uri="{FF2B5EF4-FFF2-40B4-BE49-F238E27FC236}">
                  <a16:creationId xmlns:a16="http://schemas.microsoft.com/office/drawing/2014/main" id="{8D6A53F4-6F00-4579-91F0-B52B951D3D5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1903" y="2091681"/>
              <a:ext cx="5695774" cy="2663948"/>
            </a:xfrm>
            <a:prstGeom prst="rect">
              <a:avLst/>
            </a:prstGeom>
          </p:spPr>
        </p:pic>
      </p:grpSp>
      <p:grpSp>
        <p:nvGrpSpPr>
          <p:cNvPr id="34" name="Group 33">
            <a:extLst>
              <a:ext uri="{FF2B5EF4-FFF2-40B4-BE49-F238E27FC236}">
                <a16:creationId xmlns:a16="http://schemas.microsoft.com/office/drawing/2014/main" id="{3E21131B-CE80-44A2-9677-AEBC851FE92D}"/>
              </a:ext>
            </a:extLst>
          </p:cNvPr>
          <p:cNvGrpSpPr/>
          <p:nvPr/>
        </p:nvGrpSpPr>
        <p:grpSpPr>
          <a:xfrm>
            <a:off x="7830097" y="1776598"/>
            <a:ext cx="3904703" cy="623770"/>
            <a:chOff x="7363372" y="1776598"/>
            <a:chExt cx="3904703" cy="623770"/>
          </a:xfrm>
        </p:grpSpPr>
        <p:sp>
          <p:nvSpPr>
            <p:cNvPr id="35" name="Text Placeholder 6">
              <a:extLst>
                <a:ext uri="{FF2B5EF4-FFF2-40B4-BE49-F238E27FC236}">
                  <a16:creationId xmlns:a16="http://schemas.microsoft.com/office/drawing/2014/main" id="{43A66BA0-1915-4016-88FD-EF370F50709E}"/>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a:ln>
                    <a:noFill/>
                  </a:ln>
                  <a:effectLst/>
                  <a:uLnTx/>
                  <a:uFillTx/>
                  <a:ea typeface="+mn-ea"/>
                  <a:cs typeface="Segoe UI Light" panose="020B0502040204020203" pitchFamily="34" charset="0"/>
                </a:rPr>
                <a:t>Set up continuous export</a:t>
              </a:r>
            </a:p>
          </p:txBody>
        </p:sp>
        <p:grpSp>
          <p:nvGrpSpPr>
            <p:cNvPr id="36" name="Group 35">
              <a:extLst>
                <a:ext uri="{FF2B5EF4-FFF2-40B4-BE49-F238E27FC236}">
                  <a16:creationId xmlns:a16="http://schemas.microsoft.com/office/drawing/2014/main" id="{98552373-FE5D-4D45-9BC9-DE2CB22796C7}"/>
                </a:ext>
              </a:extLst>
            </p:cNvPr>
            <p:cNvGrpSpPr/>
            <p:nvPr/>
          </p:nvGrpSpPr>
          <p:grpSpPr>
            <a:xfrm>
              <a:off x="7363372" y="1776598"/>
              <a:ext cx="623770" cy="623770"/>
              <a:chOff x="7363372" y="1776598"/>
              <a:chExt cx="623770" cy="623770"/>
            </a:xfrm>
          </p:grpSpPr>
          <p:sp>
            <p:nvSpPr>
              <p:cNvPr id="37" name="Diamond 36">
                <a:extLst>
                  <a:ext uri="{FF2B5EF4-FFF2-40B4-BE49-F238E27FC236}">
                    <a16:creationId xmlns:a16="http://schemas.microsoft.com/office/drawing/2014/main" id="{A48EA88E-7DA8-423A-AB94-ABF8FFD919AC}"/>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1</a:t>
                </a:r>
              </a:p>
            </p:txBody>
          </p:sp>
          <p:sp>
            <p:nvSpPr>
              <p:cNvPr id="38" name="Diamond 37">
                <a:extLst>
                  <a:ext uri="{FF2B5EF4-FFF2-40B4-BE49-F238E27FC236}">
                    <a16:creationId xmlns:a16="http://schemas.microsoft.com/office/drawing/2014/main" id="{0B4A1B8F-7300-4E75-9BB0-33FFF940AE86}"/>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39" name="Group 38">
            <a:extLst>
              <a:ext uri="{FF2B5EF4-FFF2-40B4-BE49-F238E27FC236}">
                <a16:creationId xmlns:a16="http://schemas.microsoft.com/office/drawing/2014/main" id="{A42D6EF7-AD09-446C-9050-A582ED4978BD}"/>
              </a:ext>
            </a:extLst>
          </p:cNvPr>
          <p:cNvGrpSpPr/>
          <p:nvPr/>
        </p:nvGrpSpPr>
        <p:grpSpPr>
          <a:xfrm>
            <a:off x="7830097" y="2614324"/>
            <a:ext cx="3904703" cy="623770"/>
            <a:chOff x="7363372" y="1776598"/>
            <a:chExt cx="3904703" cy="623770"/>
          </a:xfrm>
        </p:grpSpPr>
        <p:sp>
          <p:nvSpPr>
            <p:cNvPr id="40" name="Text Placeholder 6">
              <a:extLst>
                <a:ext uri="{FF2B5EF4-FFF2-40B4-BE49-F238E27FC236}">
                  <a16:creationId xmlns:a16="http://schemas.microsoft.com/office/drawing/2014/main" id="{A9AD520B-2AAE-4078-9215-8FDCFDF1813E}"/>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dirty="0">
                  <a:ln>
                    <a:noFill/>
                  </a:ln>
                  <a:effectLst/>
                  <a:uLnTx/>
                  <a:uFillTx/>
                  <a:ea typeface="+mn-ea"/>
                  <a:cs typeface="Segoe UI Light" panose="020B0502040204020203" pitchFamily="34" charset="0"/>
                </a:rPr>
                <a:t>Select environment</a:t>
              </a:r>
            </a:p>
          </p:txBody>
        </p:sp>
        <p:grpSp>
          <p:nvGrpSpPr>
            <p:cNvPr id="41" name="Group 40">
              <a:extLst>
                <a:ext uri="{FF2B5EF4-FFF2-40B4-BE49-F238E27FC236}">
                  <a16:creationId xmlns:a16="http://schemas.microsoft.com/office/drawing/2014/main" id="{C9C837CD-C0E6-4771-A2AE-B1D1FE9834A1}"/>
                </a:ext>
              </a:extLst>
            </p:cNvPr>
            <p:cNvGrpSpPr/>
            <p:nvPr/>
          </p:nvGrpSpPr>
          <p:grpSpPr>
            <a:xfrm>
              <a:off x="7363372" y="1776598"/>
              <a:ext cx="623770" cy="623770"/>
              <a:chOff x="7363372" y="1776598"/>
              <a:chExt cx="623770" cy="623770"/>
            </a:xfrm>
          </p:grpSpPr>
          <p:sp>
            <p:nvSpPr>
              <p:cNvPr id="42" name="Diamond 41">
                <a:extLst>
                  <a:ext uri="{FF2B5EF4-FFF2-40B4-BE49-F238E27FC236}">
                    <a16:creationId xmlns:a16="http://schemas.microsoft.com/office/drawing/2014/main" id="{3B8B7E85-60C0-4BDB-AA16-E47F579C15BE}"/>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2</a:t>
                </a:r>
              </a:p>
            </p:txBody>
          </p:sp>
          <p:sp>
            <p:nvSpPr>
              <p:cNvPr id="43" name="Diamond 42">
                <a:extLst>
                  <a:ext uri="{FF2B5EF4-FFF2-40B4-BE49-F238E27FC236}">
                    <a16:creationId xmlns:a16="http://schemas.microsoft.com/office/drawing/2014/main" id="{2B22B287-D959-471E-A591-8BF3E81BE64A}"/>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1136260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A97298F-5BA4-4CFD-9114-C437538C3000}"/>
              </a:ext>
            </a:extLst>
          </p:cNvPr>
          <p:cNvSpPr/>
          <p:nvPr/>
        </p:nvSpPr>
        <p:spPr bwMode="auto">
          <a:xfrm>
            <a:off x="0" y="0"/>
            <a:ext cx="5530061" cy="4696777"/>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3714FC7E-2226-4068-8C2C-AC40FBAD8D7B}"/>
              </a:ext>
            </a:extLst>
          </p:cNvPr>
          <p:cNvSpPr/>
          <p:nvPr/>
        </p:nvSpPr>
        <p:spPr bwMode="auto">
          <a:xfrm>
            <a:off x="0" y="0"/>
            <a:ext cx="6055522" cy="4696776"/>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3" name="Title 1">
            <a:extLst>
              <a:ext uri="{FF2B5EF4-FFF2-40B4-BE49-F238E27FC236}">
                <a16:creationId xmlns:a16="http://schemas.microsoft.com/office/drawing/2014/main" id="{42E68EE1-BFB0-4DDB-B560-2C0F704F3926}"/>
              </a:ext>
            </a:extLst>
          </p:cNvPr>
          <p:cNvSpPr>
            <a:spLocks noGrp="1"/>
          </p:cNvSpPr>
          <p:nvPr>
            <p:ph type="title"/>
          </p:nvPr>
        </p:nvSpPr>
        <p:spPr>
          <a:xfrm>
            <a:off x="463615" y="475648"/>
            <a:ext cx="11306469" cy="984885"/>
          </a:xfrm>
        </p:spPr>
        <p:txBody>
          <a:bodyPr/>
          <a:lstStyle/>
          <a:p>
            <a:r>
              <a:rPr lang="en-US" dirty="0"/>
              <a:t>Analyze model-driven apps and Microsoft Dataverse telemetry with Application Insights (preview)</a:t>
            </a:r>
            <a:endParaRPr lang="en-GB" dirty="0"/>
          </a:p>
        </p:txBody>
      </p:sp>
      <p:grpSp>
        <p:nvGrpSpPr>
          <p:cNvPr id="14" name="Group 13">
            <a:extLst>
              <a:ext uri="{FF2B5EF4-FFF2-40B4-BE49-F238E27FC236}">
                <a16:creationId xmlns:a16="http://schemas.microsoft.com/office/drawing/2014/main" id="{675F3798-A03E-454E-98BE-6447EF913602}"/>
              </a:ext>
            </a:extLst>
          </p:cNvPr>
          <p:cNvGrpSpPr/>
          <p:nvPr/>
        </p:nvGrpSpPr>
        <p:grpSpPr>
          <a:xfrm>
            <a:off x="10247693" y="5118256"/>
            <a:ext cx="1944307" cy="1739744"/>
            <a:chOff x="10247693" y="5118256"/>
            <a:chExt cx="1944307" cy="1739744"/>
          </a:xfrm>
        </p:grpSpPr>
        <p:sp>
          <p:nvSpPr>
            <p:cNvPr id="15" name="Freeform: Shape 14">
              <a:extLst>
                <a:ext uri="{FF2B5EF4-FFF2-40B4-BE49-F238E27FC236}">
                  <a16:creationId xmlns:a16="http://schemas.microsoft.com/office/drawing/2014/main" id="{09DF84D9-610D-4B47-9642-DA71599820B8}"/>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6" name="Freeform: Shape 15">
              <a:extLst>
                <a:ext uri="{FF2B5EF4-FFF2-40B4-BE49-F238E27FC236}">
                  <a16:creationId xmlns:a16="http://schemas.microsoft.com/office/drawing/2014/main" id="{7EC80FCB-D547-4991-A186-9A1C92396964}"/>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tx1"/>
            </a:solidFill>
            <a:ln w="412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7" name="Group 16">
            <a:extLst>
              <a:ext uri="{FF2B5EF4-FFF2-40B4-BE49-F238E27FC236}">
                <a16:creationId xmlns:a16="http://schemas.microsoft.com/office/drawing/2014/main" id="{1343CF68-D755-423D-806E-308B83EEA282}"/>
              </a:ext>
            </a:extLst>
          </p:cNvPr>
          <p:cNvGrpSpPr/>
          <p:nvPr/>
        </p:nvGrpSpPr>
        <p:grpSpPr>
          <a:xfrm flipV="1">
            <a:off x="1143242" y="5897221"/>
            <a:ext cx="1621788" cy="960779"/>
            <a:chOff x="-384455" y="5924122"/>
            <a:chExt cx="3059346" cy="1812417"/>
          </a:xfrm>
        </p:grpSpPr>
        <p:sp>
          <p:nvSpPr>
            <p:cNvPr id="18" name="Diamond 164">
              <a:extLst>
                <a:ext uri="{FF2B5EF4-FFF2-40B4-BE49-F238E27FC236}">
                  <a16:creationId xmlns:a16="http://schemas.microsoft.com/office/drawing/2014/main" id="{96AE5F3B-485E-4A36-8EBA-D7E2F9AFD1A1}"/>
                </a:ext>
              </a:extLst>
            </p:cNvPr>
            <p:cNvSpPr/>
            <p:nvPr/>
          </p:nvSpPr>
          <p:spPr bwMode="auto">
            <a:xfrm>
              <a:off x="-384455" y="5924122"/>
              <a:ext cx="2803421" cy="1812417"/>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sp>
          <p:nvSpPr>
            <p:cNvPr id="19" name="Diamond 18">
              <a:extLst>
                <a:ext uri="{FF2B5EF4-FFF2-40B4-BE49-F238E27FC236}">
                  <a16:creationId xmlns:a16="http://schemas.microsoft.com/office/drawing/2014/main" id="{FA0B8C22-F8D1-49FB-AEA6-E27729A64F0A}"/>
                </a:ext>
              </a:extLst>
            </p:cNvPr>
            <p:cNvSpPr/>
            <p:nvPr/>
          </p:nvSpPr>
          <p:spPr bwMode="auto">
            <a:xfrm>
              <a:off x="1605010" y="6216270"/>
              <a:ext cx="1069881" cy="1069881"/>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2EBAB9CB-498B-4D37-A40D-490F3C7F30F3}"/>
              </a:ext>
            </a:extLst>
          </p:cNvPr>
          <p:cNvGrpSpPr/>
          <p:nvPr/>
        </p:nvGrpSpPr>
        <p:grpSpPr>
          <a:xfrm>
            <a:off x="7830097" y="1776598"/>
            <a:ext cx="3904703" cy="623770"/>
            <a:chOff x="7363372" y="1776598"/>
            <a:chExt cx="3904703" cy="623770"/>
          </a:xfrm>
        </p:grpSpPr>
        <p:sp>
          <p:nvSpPr>
            <p:cNvPr id="27" name="Text Placeholder 6">
              <a:extLst>
                <a:ext uri="{FF2B5EF4-FFF2-40B4-BE49-F238E27FC236}">
                  <a16:creationId xmlns:a16="http://schemas.microsoft.com/office/drawing/2014/main" id="{30821582-7CC1-4E0B-9387-912183F16B7B}"/>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a:ln>
                    <a:noFill/>
                  </a:ln>
                  <a:effectLst/>
                  <a:uLnTx/>
                  <a:uFillTx/>
                  <a:ea typeface="+mn-ea"/>
                  <a:cs typeface="Segoe UI Light" panose="020B0502040204020203" pitchFamily="34" charset="0"/>
                </a:rPr>
                <a:t>Set up continuous export</a:t>
              </a:r>
            </a:p>
          </p:txBody>
        </p:sp>
        <p:grpSp>
          <p:nvGrpSpPr>
            <p:cNvPr id="28" name="Group 27">
              <a:extLst>
                <a:ext uri="{FF2B5EF4-FFF2-40B4-BE49-F238E27FC236}">
                  <a16:creationId xmlns:a16="http://schemas.microsoft.com/office/drawing/2014/main" id="{C8A7F9EC-0114-4796-B994-FA2A4D87F8AD}"/>
                </a:ext>
              </a:extLst>
            </p:cNvPr>
            <p:cNvGrpSpPr/>
            <p:nvPr/>
          </p:nvGrpSpPr>
          <p:grpSpPr>
            <a:xfrm>
              <a:off x="7363372" y="1776598"/>
              <a:ext cx="623770" cy="623770"/>
              <a:chOff x="7363372" y="1776598"/>
              <a:chExt cx="623770" cy="623770"/>
            </a:xfrm>
          </p:grpSpPr>
          <p:sp>
            <p:nvSpPr>
              <p:cNvPr id="29" name="Diamond 28">
                <a:extLst>
                  <a:ext uri="{FF2B5EF4-FFF2-40B4-BE49-F238E27FC236}">
                    <a16:creationId xmlns:a16="http://schemas.microsoft.com/office/drawing/2014/main" id="{F0C7EE12-8B09-4C6A-99F1-39F289045AB7}"/>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1</a:t>
                </a:r>
              </a:p>
            </p:txBody>
          </p:sp>
          <p:sp>
            <p:nvSpPr>
              <p:cNvPr id="30" name="Diamond 29">
                <a:extLst>
                  <a:ext uri="{FF2B5EF4-FFF2-40B4-BE49-F238E27FC236}">
                    <a16:creationId xmlns:a16="http://schemas.microsoft.com/office/drawing/2014/main" id="{6FD81EB1-2F64-4A11-A6FE-657C654E51E1}"/>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53" name="Group 52">
            <a:extLst>
              <a:ext uri="{FF2B5EF4-FFF2-40B4-BE49-F238E27FC236}">
                <a16:creationId xmlns:a16="http://schemas.microsoft.com/office/drawing/2014/main" id="{02AC439D-AC5C-45D7-935F-F83316ABC8D3}"/>
              </a:ext>
            </a:extLst>
          </p:cNvPr>
          <p:cNvGrpSpPr/>
          <p:nvPr/>
        </p:nvGrpSpPr>
        <p:grpSpPr>
          <a:xfrm>
            <a:off x="466258" y="1530416"/>
            <a:ext cx="6082616" cy="3777632"/>
            <a:chOff x="466258" y="1671093"/>
            <a:chExt cx="6371653" cy="3957139"/>
          </a:xfrm>
        </p:grpSpPr>
        <p:pic>
          <p:nvPicPr>
            <p:cNvPr id="54" name="Picture 53">
              <a:extLst>
                <a:ext uri="{FF2B5EF4-FFF2-40B4-BE49-F238E27FC236}">
                  <a16:creationId xmlns:a16="http://schemas.microsoft.com/office/drawing/2014/main" id="{0DBA866A-841A-4D23-BA9D-2001705FF3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501" y="1987519"/>
              <a:ext cx="5833180" cy="3159639"/>
            </a:xfrm>
            <a:prstGeom prst="rect">
              <a:avLst/>
            </a:prstGeom>
          </p:spPr>
        </p:pic>
        <p:grpSp>
          <p:nvGrpSpPr>
            <p:cNvPr id="55" name="Group 54">
              <a:extLst>
                <a:ext uri="{FF2B5EF4-FFF2-40B4-BE49-F238E27FC236}">
                  <a16:creationId xmlns:a16="http://schemas.microsoft.com/office/drawing/2014/main" id="{828D921D-71B2-4C52-BA91-0A544F2FFB84}"/>
                </a:ext>
              </a:extLst>
            </p:cNvPr>
            <p:cNvGrpSpPr/>
            <p:nvPr/>
          </p:nvGrpSpPr>
          <p:grpSpPr>
            <a:xfrm>
              <a:off x="466258" y="1671093"/>
              <a:ext cx="6371653" cy="3957139"/>
              <a:chOff x="466258" y="1671093"/>
              <a:chExt cx="6371653" cy="3957139"/>
            </a:xfrm>
          </p:grpSpPr>
          <p:pic>
            <p:nvPicPr>
              <p:cNvPr id="56" name="Picture 29" descr="A close up of a screen&#10;&#10;Description automatically generated">
                <a:extLst>
                  <a:ext uri="{FF2B5EF4-FFF2-40B4-BE49-F238E27FC236}">
                    <a16:creationId xmlns:a16="http://schemas.microsoft.com/office/drawing/2014/main" id="{AF71A76A-7232-4A00-839E-2F4DFE9603C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sp>
            <p:nvSpPr>
              <p:cNvPr id="57" name="Freeform: Shape 56">
                <a:extLst>
                  <a:ext uri="{FF2B5EF4-FFF2-40B4-BE49-F238E27FC236}">
                    <a16:creationId xmlns:a16="http://schemas.microsoft.com/office/drawing/2014/main" id="{F4FAEE9A-EE2D-4BAE-82E4-6298DCA752EA}"/>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71E44F82-5537-4A9D-B3D6-6CF5F03CF011}"/>
                  </a:ext>
                </a:extLst>
              </p:cNvPr>
              <p:cNvSpPr/>
              <p:nvPr/>
            </p:nvSpPr>
            <p:spPr bwMode="auto">
              <a:xfrm>
                <a:off x="649369" y="1952286"/>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a:extLst>
                  <a:ext uri="{FF2B5EF4-FFF2-40B4-BE49-F238E27FC236}">
                    <a16:creationId xmlns:a16="http://schemas.microsoft.com/office/drawing/2014/main" id="{899289C8-656C-4D50-8CCF-73E7305E66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9371" y="1952286"/>
                <a:ext cx="5982542" cy="2866819"/>
              </a:xfrm>
              <a:prstGeom prst="rect">
                <a:avLst/>
              </a:prstGeom>
            </p:spPr>
          </p:pic>
        </p:grpSp>
      </p:grpSp>
      <p:grpSp>
        <p:nvGrpSpPr>
          <p:cNvPr id="60" name="Group 59">
            <a:extLst>
              <a:ext uri="{FF2B5EF4-FFF2-40B4-BE49-F238E27FC236}">
                <a16:creationId xmlns:a16="http://schemas.microsoft.com/office/drawing/2014/main" id="{F4725D3F-3B89-468A-83DA-67B7E9DB5C2E}"/>
              </a:ext>
            </a:extLst>
          </p:cNvPr>
          <p:cNvGrpSpPr/>
          <p:nvPr/>
        </p:nvGrpSpPr>
        <p:grpSpPr>
          <a:xfrm>
            <a:off x="677097" y="1823244"/>
            <a:ext cx="6082616" cy="3779460"/>
            <a:chOff x="687710" y="1982296"/>
            <a:chExt cx="6371653" cy="3959054"/>
          </a:xfrm>
        </p:grpSpPr>
        <p:grpSp>
          <p:nvGrpSpPr>
            <p:cNvPr id="61" name="Group 60">
              <a:extLst>
                <a:ext uri="{FF2B5EF4-FFF2-40B4-BE49-F238E27FC236}">
                  <a16:creationId xmlns:a16="http://schemas.microsoft.com/office/drawing/2014/main" id="{37A2C469-BCE2-427C-942A-DACE5BFE7E38}"/>
                </a:ext>
              </a:extLst>
            </p:cNvPr>
            <p:cNvGrpSpPr/>
            <p:nvPr/>
          </p:nvGrpSpPr>
          <p:grpSpPr>
            <a:xfrm>
              <a:off x="687710" y="1982296"/>
              <a:ext cx="6371653" cy="3957139"/>
              <a:chOff x="777757" y="2113221"/>
              <a:chExt cx="6371653" cy="3957139"/>
            </a:xfrm>
          </p:grpSpPr>
          <p:pic>
            <p:nvPicPr>
              <p:cNvPr id="63" name="Picture 29" descr="A close up of a screen&#10;&#10;Description automatically generated">
                <a:extLst>
                  <a:ext uri="{FF2B5EF4-FFF2-40B4-BE49-F238E27FC236}">
                    <a16:creationId xmlns:a16="http://schemas.microsoft.com/office/drawing/2014/main" id="{00B60109-6046-4819-AFD5-A79C2758C0F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7757" y="2113221"/>
                <a:ext cx="6371653" cy="3957139"/>
              </a:xfrm>
              <a:prstGeom prst="rect">
                <a:avLst/>
              </a:prstGeom>
              <a:effectLst>
                <a:outerShdw blurRad="241300" dist="165100" dir="5400000" sx="96000" sy="96000" algn="t" rotWithShape="0">
                  <a:prstClr val="black">
                    <a:alpha val="46000"/>
                  </a:prstClr>
                </a:outerShdw>
              </a:effectLst>
            </p:spPr>
          </p:pic>
          <p:sp>
            <p:nvSpPr>
              <p:cNvPr id="64" name="Freeform: Shape 63">
                <a:extLst>
                  <a:ext uri="{FF2B5EF4-FFF2-40B4-BE49-F238E27FC236}">
                    <a16:creationId xmlns:a16="http://schemas.microsoft.com/office/drawing/2014/main" id="{3573C826-A27E-4010-862B-6347316EBEFF}"/>
                  </a:ext>
                </a:extLst>
              </p:cNvPr>
              <p:cNvSpPr/>
              <p:nvPr/>
            </p:nvSpPr>
            <p:spPr bwMode="auto">
              <a:xfrm>
                <a:off x="960869" y="2394414"/>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37AD5826-DF33-460C-91CF-3B7B4A70AC33}"/>
                  </a:ext>
                </a:extLst>
              </p:cNvPr>
              <p:cNvSpPr/>
              <p:nvPr/>
            </p:nvSpPr>
            <p:spPr bwMode="auto">
              <a:xfrm>
                <a:off x="960868" y="2394414"/>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a:extLst>
                  <a:ext uri="{FF2B5EF4-FFF2-40B4-BE49-F238E27FC236}">
                    <a16:creationId xmlns:a16="http://schemas.microsoft.com/office/drawing/2014/main" id="{4F83BBE3-07C6-4282-A0FF-6243EAD3337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870" y="2394414"/>
                <a:ext cx="5966429" cy="2790535"/>
              </a:xfrm>
              <a:prstGeom prst="rect">
                <a:avLst/>
              </a:prstGeom>
            </p:spPr>
          </p:pic>
        </p:grpSp>
        <p:sp>
          <p:nvSpPr>
            <p:cNvPr id="62" name="Freeform: Shape 61">
              <a:extLst>
                <a:ext uri="{FF2B5EF4-FFF2-40B4-BE49-F238E27FC236}">
                  <a16:creationId xmlns:a16="http://schemas.microsoft.com/office/drawing/2014/main" id="{32A237D7-0FEC-43FA-90A6-C242AA70B1EA}"/>
                </a:ext>
              </a:extLst>
            </p:cNvPr>
            <p:cNvSpPr/>
            <p:nvPr/>
          </p:nvSpPr>
          <p:spPr bwMode="auto">
            <a:xfrm>
              <a:off x="1070850" y="2546598"/>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38E2354-3C7F-4426-9E61-A58B4C18AC23}"/>
              </a:ext>
            </a:extLst>
          </p:cNvPr>
          <p:cNvGrpSpPr/>
          <p:nvPr/>
        </p:nvGrpSpPr>
        <p:grpSpPr>
          <a:xfrm>
            <a:off x="887936" y="2117901"/>
            <a:ext cx="6082616" cy="3777632"/>
            <a:chOff x="887739" y="2265405"/>
            <a:chExt cx="6371653" cy="3957139"/>
          </a:xfrm>
        </p:grpSpPr>
        <p:pic>
          <p:nvPicPr>
            <p:cNvPr id="68" name="Picture 29" descr="A close up of a screen&#10;&#10;Description automatically generated">
              <a:extLst>
                <a:ext uri="{FF2B5EF4-FFF2-40B4-BE49-F238E27FC236}">
                  <a16:creationId xmlns:a16="http://schemas.microsoft.com/office/drawing/2014/main" id="{1DA7A72F-C876-4773-B1CC-3F6FED48101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87739" y="2265405"/>
              <a:ext cx="6371653" cy="3957139"/>
            </a:xfrm>
            <a:prstGeom prst="rect">
              <a:avLst/>
            </a:prstGeom>
            <a:effectLst>
              <a:outerShdw blurRad="241300" dist="165100" dir="5400000" sx="96000" sy="96000" algn="t" rotWithShape="0">
                <a:prstClr val="black">
                  <a:alpha val="46000"/>
                </a:prstClr>
              </a:outerShdw>
            </a:effectLst>
          </p:spPr>
        </p:pic>
        <p:grpSp>
          <p:nvGrpSpPr>
            <p:cNvPr id="69" name="Group 68">
              <a:extLst>
                <a:ext uri="{FF2B5EF4-FFF2-40B4-BE49-F238E27FC236}">
                  <a16:creationId xmlns:a16="http://schemas.microsoft.com/office/drawing/2014/main" id="{2FCAA05C-B7A1-4A2F-BF19-6F5B5AD76896}"/>
                </a:ext>
              </a:extLst>
            </p:cNvPr>
            <p:cNvGrpSpPr/>
            <p:nvPr/>
          </p:nvGrpSpPr>
          <p:grpSpPr>
            <a:xfrm>
              <a:off x="1070851" y="2546598"/>
              <a:ext cx="6005428" cy="3394752"/>
              <a:chOff x="1070851" y="2546598"/>
              <a:chExt cx="6005428" cy="3394752"/>
            </a:xfrm>
          </p:grpSpPr>
          <p:sp>
            <p:nvSpPr>
              <p:cNvPr id="70" name="Freeform: Shape 69">
                <a:extLst>
                  <a:ext uri="{FF2B5EF4-FFF2-40B4-BE49-F238E27FC236}">
                    <a16:creationId xmlns:a16="http://schemas.microsoft.com/office/drawing/2014/main" id="{1774CCFB-5B47-4134-8144-C36E46801582}"/>
                  </a:ext>
                </a:extLst>
              </p:cNvPr>
              <p:cNvSpPr/>
              <p:nvPr/>
            </p:nvSpPr>
            <p:spPr bwMode="auto">
              <a:xfrm>
                <a:off x="1070851" y="2546598"/>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71" name="Picture 70">
                <a:extLst>
                  <a:ext uri="{FF2B5EF4-FFF2-40B4-BE49-F238E27FC236}">
                    <a16:creationId xmlns:a16="http://schemas.microsoft.com/office/drawing/2014/main" id="{F2622551-A749-459C-82AA-09DE9E3B6F5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0852" y="2546599"/>
                <a:ext cx="6003048" cy="2711554"/>
              </a:xfrm>
              <a:prstGeom prst="rect">
                <a:avLst/>
              </a:prstGeom>
            </p:spPr>
          </p:pic>
        </p:grpSp>
      </p:grpSp>
      <p:grpSp>
        <p:nvGrpSpPr>
          <p:cNvPr id="80" name="Group 79">
            <a:extLst>
              <a:ext uri="{FF2B5EF4-FFF2-40B4-BE49-F238E27FC236}">
                <a16:creationId xmlns:a16="http://schemas.microsoft.com/office/drawing/2014/main" id="{9C56192A-6765-4B9D-B086-426D56DCEE7E}"/>
              </a:ext>
            </a:extLst>
          </p:cNvPr>
          <p:cNvGrpSpPr/>
          <p:nvPr/>
        </p:nvGrpSpPr>
        <p:grpSpPr>
          <a:xfrm>
            <a:off x="7830097" y="2614324"/>
            <a:ext cx="3904703" cy="623770"/>
            <a:chOff x="7363372" y="1776598"/>
            <a:chExt cx="3904703" cy="623770"/>
          </a:xfrm>
        </p:grpSpPr>
        <p:sp>
          <p:nvSpPr>
            <p:cNvPr id="81" name="Text Placeholder 6">
              <a:extLst>
                <a:ext uri="{FF2B5EF4-FFF2-40B4-BE49-F238E27FC236}">
                  <a16:creationId xmlns:a16="http://schemas.microsoft.com/office/drawing/2014/main" id="{76AD8F07-4D0E-4600-9ECE-C25F0218285B}"/>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dirty="0">
                  <a:ln>
                    <a:noFill/>
                  </a:ln>
                  <a:effectLst/>
                  <a:uLnTx/>
                  <a:uFillTx/>
                  <a:ea typeface="+mn-ea"/>
                  <a:cs typeface="Segoe UI Light" panose="020B0502040204020203" pitchFamily="34" charset="0"/>
                </a:rPr>
                <a:t>Select environment</a:t>
              </a:r>
            </a:p>
          </p:txBody>
        </p:sp>
        <p:grpSp>
          <p:nvGrpSpPr>
            <p:cNvPr id="82" name="Group 81">
              <a:extLst>
                <a:ext uri="{FF2B5EF4-FFF2-40B4-BE49-F238E27FC236}">
                  <a16:creationId xmlns:a16="http://schemas.microsoft.com/office/drawing/2014/main" id="{C03A1446-E9B8-4DB1-B1D0-BF0C43830B25}"/>
                </a:ext>
              </a:extLst>
            </p:cNvPr>
            <p:cNvGrpSpPr/>
            <p:nvPr/>
          </p:nvGrpSpPr>
          <p:grpSpPr>
            <a:xfrm>
              <a:off x="7363372" y="1776598"/>
              <a:ext cx="623770" cy="623770"/>
              <a:chOff x="7363372" y="1776598"/>
              <a:chExt cx="623770" cy="623770"/>
            </a:xfrm>
          </p:grpSpPr>
          <p:sp>
            <p:nvSpPr>
              <p:cNvPr id="83" name="Diamond 82">
                <a:extLst>
                  <a:ext uri="{FF2B5EF4-FFF2-40B4-BE49-F238E27FC236}">
                    <a16:creationId xmlns:a16="http://schemas.microsoft.com/office/drawing/2014/main" id="{71B13D79-3844-4D57-96BE-57F33E4858BA}"/>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2</a:t>
                </a:r>
              </a:p>
            </p:txBody>
          </p:sp>
          <p:sp>
            <p:nvSpPr>
              <p:cNvPr id="84" name="Diamond 83">
                <a:extLst>
                  <a:ext uri="{FF2B5EF4-FFF2-40B4-BE49-F238E27FC236}">
                    <a16:creationId xmlns:a16="http://schemas.microsoft.com/office/drawing/2014/main" id="{E5B33FA1-070B-41FB-B683-05261ECF6D8F}"/>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40" name="Group 39">
            <a:extLst>
              <a:ext uri="{FF2B5EF4-FFF2-40B4-BE49-F238E27FC236}">
                <a16:creationId xmlns:a16="http://schemas.microsoft.com/office/drawing/2014/main" id="{47D45FB9-17B9-4993-BD73-2E84314052CB}"/>
              </a:ext>
            </a:extLst>
          </p:cNvPr>
          <p:cNvGrpSpPr/>
          <p:nvPr/>
        </p:nvGrpSpPr>
        <p:grpSpPr>
          <a:xfrm>
            <a:off x="7821039" y="3428393"/>
            <a:ext cx="3904703" cy="623770"/>
            <a:chOff x="7363372" y="1776598"/>
            <a:chExt cx="3904703" cy="623770"/>
          </a:xfrm>
        </p:grpSpPr>
        <p:sp>
          <p:nvSpPr>
            <p:cNvPr id="41" name="Text Placeholder 6">
              <a:extLst>
                <a:ext uri="{FF2B5EF4-FFF2-40B4-BE49-F238E27FC236}">
                  <a16:creationId xmlns:a16="http://schemas.microsoft.com/office/drawing/2014/main" id="{C60A790B-8C8F-4ADE-A5ED-97856509F676}"/>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lang="en-US" sz="2000" spc="0" dirty="0" err="1">
                  <a:cs typeface="Segoe UI Light" panose="020B0502040204020203" pitchFamily="34" charset="0"/>
                </a:rPr>
                <a:t>Pr</a:t>
              </a:r>
              <a:r>
                <a:rPr kumimoji="0" lang="en-US" sz="2000" i="0" u="none" strike="noStrike" kern="1200" cap="none" spc="0" normalizeH="0" baseline="0" noProof="0" dirty="0" err="1">
                  <a:ln>
                    <a:noFill/>
                  </a:ln>
                  <a:effectLst/>
                  <a:uLnTx/>
                  <a:uFillTx/>
                  <a:ea typeface="+mn-ea"/>
                  <a:cs typeface="Segoe UI Light" panose="020B0502040204020203" pitchFamily="34" charset="0"/>
                </a:rPr>
                <a:t>ovide</a:t>
              </a:r>
              <a:r>
                <a:rPr kumimoji="0" lang="en-US" sz="2000" i="0" u="none" strike="noStrike" kern="1200" cap="none" spc="0" normalizeH="0" baseline="0" noProof="0" dirty="0">
                  <a:ln>
                    <a:noFill/>
                  </a:ln>
                  <a:effectLst/>
                  <a:uLnTx/>
                  <a:uFillTx/>
                  <a:ea typeface="+mn-ea"/>
                  <a:cs typeface="Segoe UI Light" panose="020B0502040204020203" pitchFamily="34" charset="0"/>
                </a:rPr>
                <a:t> Application Insights </a:t>
              </a:r>
              <a:r>
                <a:rPr lang="en-US" sz="2000" spc="0" dirty="0">
                  <a:cs typeface="Segoe UI Light" panose="020B0502040204020203" pitchFamily="34" charset="0"/>
                </a:rPr>
                <a:t>instance</a:t>
              </a:r>
              <a:endParaRPr kumimoji="0" lang="en-US" sz="2000" i="0" u="none" strike="noStrike" kern="1200" cap="none" spc="0" normalizeH="0" baseline="0" noProof="0" dirty="0">
                <a:ln>
                  <a:noFill/>
                </a:ln>
                <a:effectLst/>
                <a:uLnTx/>
                <a:uFillTx/>
                <a:ea typeface="+mn-ea"/>
                <a:cs typeface="Segoe UI Light" panose="020B0502040204020203" pitchFamily="34" charset="0"/>
              </a:endParaRPr>
            </a:p>
          </p:txBody>
        </p:sp>
        <p:grpSp>
          <p:nvGrpSpPr>
            <p:cNvPr id="42" name="Group 41">
              <a:extLst>
                <a:ext uri="{FF2B5EF4-FFF2-40B4-BE49-F238E27FC236}">
                  <a16:creationId xmlns:a16="http://schemas.microsoft.com/office/drawing/2014/main" id="{0B830A03-432A-4727-84B6-8CBC042B3AF5}"/>
                </a:ext>
              </a:extLst>
            </p:cNvPr>
            <p:cNvGrpSpPr/>
            <p:nvPr/>
          </p:nvGrpSpPr>
          <p:grpSpPr>
            <a:xfrm>
              <a:off x="7363372" y="1776598"/>
              <a:ext cx="623770" cy="623770"/>
              <a:chOff x="7363372" y="1776598"/>
              <a:chExt cx="623770" cy="623770"/>
            </a:xfrm>
          </p:grpSpPr>
          <p:sp>
            <p:nvSpPr>
              <p:cNvPr id="43" name="Diamond 42">
                <a:extLst>
                  <a:ext uri="{FF2B5EF4-FFF2-40B4-BE49-F238E27FC236}">
                    <a16:creationId xmlns:a16="http://schemas.microsoft.com/office/drawing/2014/main" id="{DB07158F-CAA2-451A-87F3-4D2FAED3AC94}"/>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dirty="0">
                    <a:solidFill>
                      <a:srgbClr val="FFFFFF"/>
                    </a:solidFill>
                    <a:latin typeface="+mj-lt"/>
                    <a:ea typeface="Segoe UI" pitchFamily="34" charset="0"/>
                    <a:cs typeface="Segoe UI" pitchFamily="34" charset="0"/>
                  </a:rPr>
                  <a:t>3</a:t>
                </a:r>
              </a:p>
            </p:txBody>
          </p:sp>
          <p:sp>
            <p:nvSpPr>
              <p:cNvPr id="44" name="Diamond 43">
                <a:extLst>
                  <a:ext uri="{FF2B5EF4-FFF2-40B4-BE49-F238E27FC236}">
                    <a16:creationId xmlns:a16="http://schemas.microsoft.com/office/drawing/2014/main" id="{962439A7-B7B9-4DB2-A39E-6895C821B7E9}"/>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371295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ECECCE-3263-4AFD-B613-BBB8EBF204D0}"/>
              </a:ext>
            </a:extLst>
          </p:cNvPr>
          <p:cNvSpPr/>
          <p:nvPr/>
        </p:nvSpPr>
        <p:spPr bwMode="auto">
          <a:xfrm>
            <a:off x="0" y="1810656"/>
            <a:ext cx="12192000" cy="3236686"/>
          </a:xfrm>
          <a:prstGeom prst="rect">
            <a:avLst/>
          </a:prstGeom>
          <a:solidFill>
            <a:srgbClr val="191919">
              <a:alpha val="5000"/>
            </a:srgbClr>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8B728838-C6AD-4AF4-9366-BF9FCABA7D9D}"/>
              </a:ext>
            </a:extLst>
          </p:cNvPr>
          <p:cNvGrpSpPr/>
          <p:nvPr/>
        </p:nvGrpSpPr>
        <p:grpSpPr>
          <a:xfrm>
            <a:off x="-1017119" y="4346953"/>
            <a:ext cx="2034237" cy="2034237"/>
            <a:chOff x="10383415" y="5251919"/>
            <a:chExt cx="2034237" cy="2034237"/>
          </a:xfrm>
        </p:grpSpPr>
        <p:sp>
          <p:nvSpPr>
            <p:cNvPr id="5" name="Diamond 4">
              <a:extLst>
                <a:ext uri="{FF2B5EF4-FFF2-40B4-BE49-F238E27FC236}">
                  <a16:creationId xmlns:a16="http://schemas.microsoft.com/office/drawing/2014/main" id="{6629305E-E9B6-4E75-99A0-64F8B00AE42A}"/>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 name="Diamond 5">
              <a:extLst>
                <a:ext uri="{FF2B5EF4-FFF2-40B4-BE49-F238E27FC236}">
                  <a16:creationId xmlns:a16="http://schemas.microsoft.com/office/drawing/2014/main" id="{ED6A5078-FEC5-478A-9E15-38180646E88E}"/>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 name="Title 3">
            <a:extLst>
              <a:ext uri="{FF2B5EF4-FFF2-40B4-BE49-F238E27FC236}">
                <a16:creationId xmlns:a16="http://schemas.microsoft.com/office/drawing/2014/main" id="{AC752541-97FA-4330-9AE7-6755724C510C}"/>
              </a:ext>
            </a:extLst>
          </p:cNvPr>
          <p:cNvSpPr txBox="1">
            <a:spLocks/>
          </p:cNvSpPr>
          <p:nvPr/>
        </p:nvSpPr>
        <p:spPr>
          <a:xfrm>
            <a:off x="457200" y="2444749"/>
            <a:ext cx="9191625" cy="196850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lvl="0">
              <a:lnSpc>
                <a:spcPct val="100000"/>
              </a:lnSpc>
              <a:defRPr/>
            </a:pPr>
            <a:r>
              <a:rPr lang="en-US" sz="3200" dirty="0">
                <a:solidFill>
                  <a:srgbClr val="3C3C41"/>
                </a:solidFill>
              </a:rPr>
              <a:t>Activity logs in Office 365 Audit Logs</a:t>
            </a:r>
            <a:endPar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endParaRPr>
          </a:p>
        </p:txBody>
      </p:sp>
      <p:sp>
        <p:nvSpPr>
          <p:cNvPr id="10" name="Diamond 164">
            <a:extLst>
              <a:ext uri="{FF2B5EF4-FFF2-40B4-BE49-F238E27FC236}">
                <a16:creationId xmlns:a16="http://schemas.microsoft.com/office/drawing/2014/main" id="{634AC997-2025-4C0F-8D6D-3B86C4029394}"/>
              </a:ext>
            </a:extLst>
          </p:cNvPr>
          <p:cNvSpPr/>
          <p:nvPr/>
        </p:nvSpPr>
        <p:spPr bwMode="auto">
          <a:xfrm rot="10800000" flipH="1" flipV="1">
            <a:off x="10327934" y="0"/>
            <a:ext cx="1864066" cy="120512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04DCD84C-6394-4840-A960-1298F8D2FF53}"/>
              </a:ext>
            </a:extLst>
          </p:cNvPr>
          <p:cNvGrpSpPr/>
          <p:nvPr/>
        </p:nvGrpSpPr>
        <p:grpSpPr>
          <a:xfrm>
            <a:off x="9120413" y="3852876"/>
            <a:ext cx="3600000" cy="3600000"/>
            <a:chOff x="9408185" y="1100137"/>
            <a:chExt cx="4657725" cy="4657725"/>
          </a:xfrm>
        </p:grpSpPr>
        <p:sp>
          <p:nvSpPr>
            <p:cNvPr id="9" name="Diamond 8">
              <a:extLst>
                <a:ext uri="{FF2B5EF4-FFF2-40B4-BE49-F238E27FC236}">
                  <a16:creationId xmlns:a16="http://schemas.microsoft.com/office/drawing/2014/main" id="{2715D3AB-6902-42B5-9208-3A563270AA21}"/>
                </a:ext>
              </a:extLst>
            </p:cNvPr>
            <p:cNvSpPr/>
            <p:nvPr/>
          </p:nvSpPr>
          <p:spPr bwMode="auto">
            <a:xfrm rot="10800000">
              <a:off x="9408185" y="1100137"/>
              <a:ext cx="4657725" cy="4657725"/>
            </a:xfrm>
            <a:prstGeom prst="diamond">
              <a:avLst/>
            </a:prstGeom>
            <a:solidFill>
              <a:schemeClr val="tx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2E2C3771-56FE-458C-9FC2-8A962703EAD2}"/>
                </a:ext>
              </a:extLst>
            </p:cNvPr>
            <p:cNvSpPr txBox="1"/>
            <p:nvPr/>
          </p:nvSpPr>
          <p:spPr>
            <a:xfrm>
              <a:off x="11152588" y="2484894"/>
              <a:ext cx="1193371" cy="1815815"/>
            </a:xfrm>
            <a:prstGeom prst="rect">
              <a:avLst/>
            </a:prstGeom>
            <a:noFill/>
          </p:spPr>
          <p:txBody>
            <a:bodyPr wrap="none" lIns="182880" tIns="146304" rIns="182880" bIns="146304" rtlCol="0">
              <a:spAutoFit/>
            </a:bodyPr>
            <a:lstStyle/>
            <a:p>
              <a:pPr>
                <a:lnSpc>
                  <a:spcPct val="90000"/>
                </a:lnSpc>
                <a:spcAft>
                  <a:spcPts val="600"/>
                </a:spcAft>
              </a:pPr>
              <a:r>
                <a:rPr lang="fi-FI" sz="8000" dirty="0">
                  <a:solidFill>
                    <a:schemeClr val="bg1"/>
                  </a:solidFill>
                </a:rPr>
                <a:t>1</a:t>
              </a:r>
              <a:endParaRPr lang="LID4096" sz="1200" dirty="0" err="1">
                <a:solidFill>
                  <a:schemeClr val="bg1"/>
                </a:solidFill>
              </a:endParaRPr>
            </a:p>
          </p:txBody>
        </p:sp>
        <p:sp>
          <p:nvSpPr>
            <p:cNvPr id="12" name="Diamond 11">
              <a:extLst>
                <a:ext uri="{FF2B5EF4-FFF2-40B4-BE49-F238E27FC236}">
                  <a16:creationId xmlns:a16="http://schemas.microsoft.com/office/drawing/2014/main" id="{F1494613-3F00-4B2A-8139-1A0C0E6279D5}"/>
                </a:ext>
              </a:extLst>
            </p:cNvPr>
            <p:cNvSpPr/>
            <p:nvPr/>
          </p:nvSpPr>
          <p:spPr bwMode="auto">
            <a:xfrm rot="10800000">
              <a:off x="9697447" y="1383631"/>
              <a:ext cx="4078707" cy="4102769"/>
            </a:xfrm>
            <a:prstGeom prst="diamond">
              <a:avLst/>
            </a:prstGeom>
            <a:noFill/>
            <a:ln w="6350">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369434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A97298F-5BA4-4CFD-9114-C437538C3000}"/>
              </a:ext>
            </a:extLst>
          </p:cNvPr>
          <p:cNvSpPr/>
          <p:nvPr/>
        </p:nvSpPr>
        <p:spPr bwMode="auto">
          <a:xfrm>
            <a:off x="0" y="0"/>
            <a:ext cx="5530061" cy="4696777"/>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3714FC7E-2226-4068-8C2C-AC40FBAD8D7B}"/>
              </a:ext>
            </a:extLst>
          </p:cNvPr>
          <p:cNvSpPr/>
          <p:nvPr/>
        </p:nvSpPr>
        <p:spPr bwMode="auto">
          <a:xfrm>
            <a:off x="0" y="0"/>
            <a:ext cx="6055522" cy="4696776"/>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3" name="Title 1">
            <a:extLst>
              <a:ext uri="{FF2B5EF4-FFF2-40B4-BE49-F238E27FC236}">
                <a16:creationId xmlns:a16="http://schemas.microsoft.com/office/drawing/2014/main" id="{42E68EE1-BFB0-4DDB-B560-2C0F704F3926}"/>
              </a:ext>
            </a:extLst>
          </p:cNvPr>
          <p:cNvSpPr>
            <a:spLocks noGrp="1"/>
          </p:cNvSpPr>
          <p:nvPr>
            <p:ph type="title"/>
          </p:nvPr>
        </p:nvSpPr>
        <p:spPr>
          <a:xfrm>
            <a:off x="463615" y="475648"/>
            <a:ext cx="11306469" cy="984885"/>
          </a:xfrm>
        </p:spPr>
        <p:txBody>
          <a:bodyPr/>
          <a:lstStyle/>
          <a:p>
            <a:r>
              <a:rPr lang="en-US" dirty="0"/>
              <a:t>Analyze model-driven apps and Microsoft Dataverse telemetry with Application Insights (preview)</a:t>
            </a:r>
            <a:endParaRPr lang="en-GB" dirty="0"/>
          </a:p>
        </p:txBody>
      </p:sp>
      <p:grpSp>
        <p:nvGrpSpPr>
          <p:cNvPr id="14" name="Group 13">
            <a:extLst>
              <a:ext uri="{FF2B5EF4-FFF2-40B4-BE49-F238E27FC236}">
                <a16:creationId xmlns:a16="http://schemas.microsoft.com/office/drawing/2014/main" id="{675F3798-A03E-454E-98BE-6447EF913602}"/>
              </a:ext>
            </a:extLst>
          </p:cNvPr>
          <p:cNvGrpSpPr/>
          <p:nvPr/>
        </p:nvGrpSpPr>
        <p:grpSpPr>
          <a:xfrm>
            <a:off x="10247693" y="5118256"/>
            <a:ext cx="1944307" cy="1739744"/>
            <a:chOff x="10247693" y="5118256"/>
            <a:chExt cx="1944307" cy="1739744"/>
          </a:xfrm>
        </p:grpSpPr>
        <p:sp>
          <p:nvSpPr>
            <p:cNvPr id="15" name="Freeform: Shape 14">
              <a:extLst>
                <a:ext uri="{FF2B5EF4-FFF2-40B4-BE49-F238E27FC236}">
                  <a16:creationId xmlns:a16="http://schemas.microsoft.com/office/drawing/2014/main" id="{09DF84D9-610D-4B47-9642-DA71599820B8}"/>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6" name="Freeform: Shape 15">
              <a:extLst>
                <a:ext uri="{FF2B5EF4-FFF2-40B4-BE49-F238E27FC236}">
                  <a16:creationId xmlns:a16="http://schemas.microsoft.com/office/drawing/2014/main" id="{7EC80FCB-D547-4991-A186-9A1C92396964}"/>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tx1"/>
            </a:solidFill>
            <a:ln w="412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7" name="Group 16">
            <a:extLst>
              <a:ext uri="{FF2B5EF4-FFF2-40B4-BE49-F238E27FC236}">
                <a16:creationId xmlns:a16="http://schemas.microsoft.com/office/drawing/2014/main" id="{1343CF68-D755-423D-806E-308B83EEA282}"/>
              </a:ext>
            </a:extLst>
          </p:cNvPr>
          <p:cNvGrpSpPr/>
          <p:nvPr/>
        </p:nvGrpSpPr>
        <p:grpSpPr>
          <a:xfrm flipV="1">
            <a:off x="1143242" y="5897221"/>
            <a:ext cx="1621788" cy="960779"/>
            <a:chOff x="-384455" y="5924122"/>
            <a:chExt cx="3059346" cy="1812417"/>
          </a:xfrm>
        </p:grpSpPr>
        <p:sp>
          <p:nvSpPr>
            <p:cNvPr id="18" name="Diamond 164">
              <a:extLst>
                <a:ext uri="{FF2B5EF4-FFF2-40B4-BE49-F238E27FC236}">
                  <a16:creationId xmlns:a16="http://schemas.microsoft.com/office/drawing/2014/main" id="{96AE5F3B-485E-4A36-8EBA-D7E2F9AFD1A1}"/>
                </a:ext>
              </a:extLst>
            </p:cNvPr>
            <p:cNvSpPr/>
            <p:nvPr/>
          </p:nvSpPr>
          <p:spPr bwMode="auto">
            <a:xfrm>
              <a:off x="-384455" y="5924122"/>
              <a:ext cx="2803421" cy="1812417"/>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sp>
          <p:nvSpPr>
            <p:cNvPr id="19" name="Diamond 18">
              <a:extLst>
                <a:ext uri="{FF2B5EF4-FFF2-40B4-BE49-F238E27FC236}">
                  <a16:creationId xmlns:a16="http://schemas.microsoft.com/office/drawing/2014/main" id="{FA0B8C22-F8D1-49FB-AEA6-E27729A64F0A}"/>
                </a:ext>
              </a:extLst>
            </p:cNvPr>
            <p:cNvSpPr/>
            <p:nvPr/>
          </p:nvSpPr>
          <p:spPr bwMode="auto">
            <a:xfrm>
              <a:off x="1605010" y="6216270"/>
              <a:ext cx="1069881" cy="1069881"/>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4155EFAB-0686-4A03-B409-A78CFF3F5FC3}"/>
              </a:ext>
            </a:extLst>
          </p:cNvPr>
          <p:cNvGrpSpPr/>
          <p:nvPr/>
        </p:nvGrpSpPr>
        <p:grpSpPr>
          <a:xfrm>
            <a:off x="466258" y="1530416"/>
            <a:ext cx="6082616" cy="3777632"/>
            <a:chOff x="466258" y="1671093"/>
            <a:chExt cx="6371653" cy="3957139"/>
          </a:xfrm>
        </p:grpSpPr>
        <p:pic>
          <p:nvPicPr>
            <p:cNvPr id="62" name="Picture 61">
              <a:extLst>
                <a:ext uri="{FF2B5EF4-FFF2-40B4-BE49-F238E27FC236}">
                  <a16:creationId xmlns:a16="http://schemas.microsoft.com/office/drawing/2014/main" id="{15FD9CA6-8B0F-47B2-9341-B1C3C93611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2501" y="1987519"/>
              <a:ext cx="5833180" cy="3159639"/>
            </a:xfrm>
            <a:prstGeom prst="rect">
              <a:avLst/>
            </a:prstGeom>
          </p:spPr>
        </p:pic>
        <p:grpSp>
          <p:nvGrpSpPr>
            <p:cNvPr id="63" name="Group 62">
              <a:extLst>
                <a:ext uri="{FF2B5EF4-FFF2-40B4-BE49-F238E27FC236}">
                  <a16:creationId xmlns:a16="http://schemas.microsoft.com/office/drawing/2014/main" id="{F5918434-4BDF-439A-BD10-5F09226E9AE9}"/>
                </a:ext>
              </a:extLst>
            </p:cNvPr>
            <p:cNvGrpSpPr/>
            <p:nvPr/>
          </p:nvGrpSpPr>
          <p:grpSpPr>
            <a:xfrm>
              <a:off x="466258" y="1671093"/>
              <a:ext cx="6371653" cy="3957139"/>
              <a:chOff x="466258" y="1671093"/>
              <a:chExt cx="6371653" cy="3957139"/>
            </a:xfrm>
          </p:grpSpPr>
          <p:pic>
            <p:nvPicPr>
              <p:cNvPr id="64" name="Picture 29" descr="A close up of a screen&#10;&#10;Description automatically generated">
                <a:extLst>
                  <a:ext uri="{FF2B5EF4-FFF2-40B4-BE49-F238E27FC236}">
                    <a16:creationId xmlns:a16="http://schemas.microsoft.com/office/drawing/2014/main" id="{9C024418-18CC-4387-BD14-321C93C4EB2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sp>
            <p:nvSpPr>
              <p:cNvPr id="65" name="Freeform: Shape 64">
                <a:extLst>
                  <a:ext uri="{FF2B5EF4-FFF2-40B4-BE49-F238E27FC236}">
                    <a16:creationId xmlns:a16="http://schemas.microsoft.com/office/drawing/2014/main" id="{A2DDDA69-E3BA-4C01-BF7C-A092D449CAD9}"/>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71B9560-9E6A-4B9A-9D6C-D031F809B194}"/>
                  </a:ext>
                </a:extLst>
              </p:cNvPr>
              <p:cNvSpPr/>
              <p:nvPr/>
            </p:nvSpPr>
            <p:spPr bwMode="auto">
              <a:xfrm>
                <a:off x="649369" y="1952286"/>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a:extLst>
                  <a:ext uri="{FF2B5EF4-FFF2-40B4-BE49-F238E27FC236}">
                    <a16:creationId xmlns:a16="http://schemas.microsoft.com/office/drawing/2014/main" id="{0EDB863B-3F5A-49A8-BEC2-591709F0DD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371" y="1952286"/>
                <a:ext cx="5982542" cy="2866819"/>
              </a:xfrm>
              <a:prstGeom prst="rect">
                <a:avLst/>
              </a:prstGeom>
            </p:spPr>
          </p:pic>
        </p:grpSp>
      </p:grpSp>
      <p:grpSp>
        <p:nvGrpSpPr>
          <p:cNvPr id="68" name="Group 67">
            <a:extLst>
              <a:ext uri="{FF2B5EF4-FFF2-40B4-BE49-F238E27FC236}">
                <a16:creationId xmlns:a16="http://schemas.microsoft.com/office/drawing/2014/main" id="{091DF132-39AF-4BBE-B417-7C4E4A87E1B1}"/>
              </a:ext>
            </a:extLst>
          </p:cNvPr>
          <p:cNvGrpSpPr/>
          <p:nvPr/>
        </p:nvGrpSpPr>
        <p:grpSpPr>
          <a:xfrm>
            <a:off x="677097" y="1823244"/>
            <a:ext cx="6082616" cy="3779460"/>
            <a:chOff x="687710" y="1982296"/>
            <a:chExt cx="6371653" cy="3959054"/>
          </a:xfrm>
        </p:grpSpPr>
        <p:grpSp>
          <p:nvGrpSpPr>
            <p:cNvPr id="69" name="Group 68">
              <a:extLst>
                <a:ext uri="{FF2B5EF4-FFF2-40B4-BE49-F238E27FC236}">
                  <a16:creationId xmlns:a16="http://schemas.microsoft.com/office/drawing/2014/main" id="{222F6E2F-20D8-4B29-9676-0CF5D73E0D9D}"/>
                </a:ext>
              </a:extLst>
            </p:cNvPr>
            <p:cNvGrpSpPr/>
            <p:nvPr/>
          </p:nvGrpSpPr>
          <p:grpSpPr>
            <a:xfrm>
              <a:off x="687710" y="1982296"/>
              <a:ext cx="6371653" cy="3957139"/>
              <a:chOff x="777757" y="2113221"/>
              <a:chExt cx="6371653" cy="3957139"/>
            </a:xfrm>
          </p:grpSpPr>
          <p:pic>
            <p:nvPicPr>
              <p:cNvPr id="71" name="Picture 29" descr="A close up of a screen&#10;&#10;Description automatically generated">
                <a:extLst>
                  <a:ext uri="{FF2B5EF4-FFF2-40B4-BE49-F238E27FC236}">
                    <a16:creationId xmlns:a16="http://schemas.microsoft.com/office/drawing/2014/main" id="{B2FA5442-FD73-448B-84C1-CA30BE256A7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7757" y="2113221"/>
                <a:ext cx="6371653" cy="3957139"/>
              </a:xfrm>
              <a:prstGeom prst="rect">
                <a:avLst/>
              </a:prstGeom>
              <a:effectLst>
                <a:outerShdw blurRad="241300" dist="165100" dir="5400000" sx="96000" sy="96000" algn="t" rotWithShape="0">
                  <a:prstClr val="black">
                    <a:alpha val="46000"/>
                  </a:prstClr>
                </a:outerShdw>
              </a:effectLst>
            </p:spPr>
          </p:pic>
          <p:sp>
            <p:nvSpPr>
              <p:cNvPr id="72" name="Freeform: Shape 71">
                <a:extLst>
                  <a:ext uri="{FF2B5EF4-FFF2-40B4-BE49-F238E27FC236}">
                    <a16:creationId xmlns:a16="http://schemas.microsoft.com/office/drawing/2014/main" id="{66087B6E-D965-4516-8CFC-385CF21C4211}"/>
                  </a:ext>
                </a:extLst>
              </p:cNvPr>
              <p:cNvSpPr/>
              <p:nvPr/>
            </p:nvSpPr>
            <p:spPr bwMode="auto">
              <a:xfrm>
                <a:off x="960869" y="2394414"/>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E98A44D5-95DF-48FF-BE7F-55C8D135FA71}"/>
                  </a:ext>
                </a:extLst>
              </p:cNvPr>
              <p:cNvSpPr/>
              <p:nvPr/>
            </p:nvSpPr>
            <p:spPr bwMode="auto">
              <a:xfrm>
                <a:off x="960868" y="2394414"/>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74" name="Picture 73">
                <a:extLst>
                  <a:ext uri="{FF2B5EF4-FFF2-40B4-BE49-F238E27FC236}">
                    <a16:creationId xmlns:a16="http://schemas.microsoft.com/office/drawing/2014/main" id="{583B2320-A224-4E98-BE30-63915703126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0870" y="2394414"/>
                <a:ext cx="5966429" cy="2790535"/>
              </a:xfrm>
              <a:prstGeom prst="rect">
                <a:avLst/>
              </a:prstGeom>
            </p:spPr>
          </p:pic>
        </p:grpSp>
        <p:sp>
          <p:nvSpPr>
            <p:cNvPr id="70" name="Freeform: Shape 69">
              <a:extLst>
                <a:ext uri="{FF2B5EF4-FFF2-40B4-BE49-F238E27FC236}">
                  <a16:creationId xmlns:a16="http://schemas.microsoft.com/office/drawing/2014/main" id="{6142CD36-F63D-4A2F-AB13-91A6B17F2939}"/>
                </a:ext>
              </a:extLst>
            </p:cNvPr>
            <p:cNvSpPr/>
            <p:nvPr/>
          </p:nvSpPr>
          <p:spPr bwMode="auto">
            <a:xfrm>
              <a:off x="1070850" y="2546598"/>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9718A832-2A66-4A5F-BFC4-6378AACE2C1A}"/>
              </a:ext>
            </a:extLst>
          </p:cNvPr>
          <p:cNvGrpSpPr/>
          <p:nvPr/>
        </p:nvGrpSpPr>
        <p:grpSpPr>
          <a:xfrm>
            <a:off x="887936" y="2117901"/>
            <a:ext cx="6082616" cy="3777632"/>
            <a:chOff x="887739" y="2265405"/>
            <a:chExt cx="6371653" cy="3957139"/>
          </a:xfrm>
        </p:grpSpPr>
        <p:pic>
          <p:nvPicPr>
            <p:cNvPr id="76" name="Picture 29" descr="A close up of a screen&#10;&#10;Description automatically generated">
              <a:extLst>
                <a:ext uri="{FF2B5EF4-FFF2-40B4-BE49-F238E27FC236}">
                  <a16:creationId xmlns:a16="http://schemas.microsoft.com/office/drawing/2014/main" id="{2DB3D1B4-B53C-4D96-AC6E-49AF7B4387C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87739" y="2265405"/>
              <a:ext cx="6371653" cy="3957139"/>
            </a:xfrm>
            <a:prstGeom prst="rect">
              <a:avLst/>
            </a:prstGeom>
            <a:effectLst>
              <a:outerShdw blurRad="241300" dist="165100" dir="5400000" sx="96000" sy="96000" algn="t" rotWithShape="0">
                <a:prstClr val="black">
                  <a:alpha val="46000"/>
                </a:prstClr>
              </a:outerShdw>
            </a:effectLst>
          </p:spPr>
        </p:pic>
        <p:grpSp>
          <p:nvGrpSpPr>
            <p:cNvPr id="77" name="Group 76">
              <a:extLst>
                <a:ext uri="{FF2B5EF4-FFF2-40B4-BE49-F238E27FC236}">
                  <a16:creationId xmlns:a16="http://schemas.microsoft.com/office/drawing/2014/main" id="{6AE7BE4B-C31E-4E37-BB1A-77D2CC4CE435}"/>
                </a:ext>
              </a:extLst>
            </p:cNvPr>
            <p:cNvGrpSpPr/>
            <p:nvPr/>
          </p:nvGrpSpPr>
          <p:grpSpPr>
            <a:xfrm>
              <a:off x="1070851" y="2546598"/>
              <a:ext cx="6005428" cy="3394752"/>
              <a:chOff x="1070851" y="2546598"/>
              <a:chExt cx="6005428" cy="3394752"/>
            </a:xfrm>
          </p:grpSpPr>
          <p:sp>
            <p:nvSpPr>
              <p:cNvPr id="78" name="Freeform: Shape 77">
                <a:extLst>
                  <a:ext uri="{FF2B5EF4-FFF2-40B4-BE49-F238E27FC236}">
                    <a16:creationId xmlns:a16="http://schemas.microsoft.com/office/drawing/2014/main" id="{27FC6975-0532-4361-AF41-6E2A15119BEB}"/>
                  </a:ext>
                </a:extLst>
              </p:cNvPr>
              <p:cNvSpPr/>
              <p:nvPr/>
            </p:nvSpPr>
            <p:spPr bwMode="auto">
              <a:xfrm>
                <a:off x="1070851" y="2546598"/>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a:extLst>
                  <a:ext uri="{FF2B5EF4-FFF2-40B4-BE49-F238E27FC236}">
                    <a16:creationId xmlns:a16="http://schemas.microsoft.com/office/drawing/2014/main" id="{3FEDDD99-79B9-4562-8831-DC4CF2A04F1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0852" y="2546599"/>
                <a:ext cx="6003048" cy="2711554"/>
              </a:xfrm>
              <a:prstGeom prst="rect">
                <a:avLst/>
              </a:prstGeom>
            </p:spPr>
          </p:pic>
        </p:grpSp>
      </p:grpSp>
      <p:grpSp>
        <p:nvGrpSpPr>
          <p:cNvPr id="80" name="Group 79">
            <a:extLst>
              <a:ext uri="{FF2B5EF4-FFF2-40B4-BE49-F238E27FC236}">
                <a16:creationId xmlns:a16="http://schemas.microsoft.com/office/drawing/2014/main" id="{F7452023-8E88-42B3-A4C8-04E8D942BDA2}"/>
              </a:ext>
            </a:extLst>
          </p:cNvPr>
          <p:cNvGrpSpPr/>
          <p:nvPr/>
        </p:nvGrpSpPr>
        <p:grpSpPr>
          <a:xfrm>
            <a:off x="1098776" y="2410729"/>
            <a:ext cx="6082616" cy="3777632"/>
            <a:chOff x="1130614" y="2604703"/>
            <a:chExt cx="6371653" cy="3957139"/>
          </a:xfrm>
        </p:grpSpPr>
        <p:pic>
          <p:nvPicPr>
            <p:cNvPr id="81" name="Picture 29" descr="A close up of a screen&#10;&#10;Description automatically generated">
              <a:extLst>
                <a:ext uri="{FF2B5EF4-FFF2-40B4-BE49-F238E27FC236}">
                  <a16:creationId xmlns:a16="http://schemas.microsoft.com/office/drawing/2014/main" id="{E955C9AC-E95A-4856-933F-CBFFBB409AA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130614" y="2604703"/>
              <a:ext cx="6371653" cy="3957139"/>
            </a:xfrm>
            <a:prstGeom prst="rect">
              <a:avLst/>
            </a:prstGeom>
            <a:effectLst>
              <a:outerShdw blurRad="241300" dist="165100" dir="5400000" sx="96000" sy="96000" algn="t" rotWithShape="0">
                <a:prstClr val="black">
                  <a:alpha val="46000"/>
                </a:prstClr>
              </a:outerShdw>
            </a:effectLst>
          </p:spPr>
        </p:pic>
        <p:sp>
          <p:nvSpPr>
            <p:cNvPr id="82" name="Freeform: Shape 81">
              <a:extLst>
                <a:ext uri="{FF2B5EF4-FFF2-40B4-BE49-F238E27FC236}">
                  <a16:creationId xmlns:a16="http://schemas.microsoft.com/office/drawing/2014/main" id="{2DCECEDF-1C34-4223-96C1-FD8169601F77}"/>
                </a:ext>
              </a:extLst>
            </p:cNvPr>
            <p:cNvSpPr/>
            <p:nvPr/>
          </p:nvSpPr>
          <p:spPr bwMode="auto">
            <a:xfrm>
              <a:off x="1313726" y="288589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83" name="Picture 82">
              <a:extLst>
                <a:ext uri="{FF2B5EF4-FFF2-40B4-BE49-F238E27FC236}">
                  <a16:creationId xmlns:a16="http://schemas.microsoft.com/office/drawing/2014/main" id="{FBE069AB-0087-4F45-909F-D1269333A4B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13727" y="2885897"/>
              <a:ext cx="6001473" cy="3072449"/>
            </a:xfrm>
            <a:prstGeom prst="rect">
              <a:avLst/>
            </a:prstGeom>
          </p:spPr>
        </p:pic>
      </p:grpSp>
      <p:grpSp>
        <p:nvGrpSpPr>
          <p:cNvPr id="93" name="Group 92">
            <a:extLst>
              <a:ext uri="{FF2B5EF4-FFF2-40B4-BE49-F238E27FC236}">
                <a16:creationId xmlns:a16="http://schemas.microsoft.com/office/drawing/2014/main" id="{4654FF5B-D495-47F1-874C-58F383A88AB2}"/>
              </a:ext>
            </a:extLst>
          </p:cNvPr>
          <p:cNvGrpSpPr/>
          <p:nvPr/>
        </p:nvGrpSpPr>
        <p:grpSpPr>
          <a:xfrm>
            <a:off x="7821039" y="4213139"/>
            <a:ext cx="3904703" cy="623770"/>
            <a:chOff x="7363372" y="1776598"/>
            <a:chExt cx="3904703" cy="623770"/>
          </a:xfrm>
        </p:grpSpPr>
        <p:sp>
          <p:nvSpPr>
            <p:cNvPr id="94" name="Text Placeholder 6">
              <a:extLst>
                <a:ext uri="{FF2B5EF4-FFF2-40B4-BE49-F238E27FC236}">
                  <a16:creationId xmlns:a16="http://schemas.microsoft.com/office/drawing/2014/main" id="{30ACBB80-E6C5-4A33-B012-0E95D4F3701D}"/>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dirty="0">
                  <a:ln>
                    <a:noFill/>
                  </a:ln>
                  <a:effectLst/>
                  <a:uLnTx/>
                  <a:uFillTx/>
                  <a:ea typeface="+mn-ea"/>
                  <a:cs typeface="Segoe UI Light" panose="020B0502040204020203" pitchFamily="34" charset="0"/>
                </a:rPr>
                <a:t>OOB reports with App Insights</a:t>
              </a:r>
            </a:p>
          </p:txBody>
        </p:sp>
        <p:grpSp>
          <p:nvGrpSpPr>
            <p:cNvPr id="95" name="Group 94">
              <a:extLst>
                <a:ext uri="{FF2B5EF4-FFF2-40B4-BE49-F238E27FC236}">
                  <a16:creationId xmlns:a16="http://schemas.microsoft.com/office/drawing/2014/main" id="{FB0EDD4E-4C3E-411A-A1F0-7AC86486C28E}"/>
                </a:ext>
              </a:extLst>
            </p:cNvPr>
            <p:cNvGrpSpPr/>
            <p:nvPr/>
          </p:nvGrpSpPr>
          <p:grpSpPr>
            <a:xfrm>
              <a:off x="7363372" y="1776598"/>
              <a:ext cx="623770" cy="623770"/>
              <a:chOff x="7363372" y="1776598"/>
              <a:chExt cx="623770" cy="623770"/>
            </a:xfrm>
          </p:grpSpPr>
          <p:sp>
            <p:nvSpPr>
              <p:cNvPr id="96" name="Diamond 95">
                <a:extLst>
                  <a:ext uri="{FF2B5EF4-FFF2-40B4-BE49-F238E27FC236}">
                    <a16:creationId xmlns:a16="http://schemas.microsoft.com/office/drawing/2014/main" id="{8AA77910-EF59-4292-8F37-F1AE4B21EC41}"/>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dirty="0">
                    <a:solidFill>
                      <a:srgbClr val="FFFFFF"/>
                    </a:solidFill>
                    <a:latin typeface="+mj-lt"/>
                    <a:ea typeface="Segoe UI" pitchFamily="34" charset="0"/>
                    <a:cs typeface="Segoe UI" pitchFamily="34" charset="0"/>
                  </a:rPr>
                  <a:t>4</a:t>
                </a:r>
              </a:p>
            </p:txBody>
          </p:sp>
          <p:sp>
            <p:nvSpPr>
              <p:cNvPr id="97" name="Diamond 96">
                <a:extLst>
                  <a:ext uri="{FF2B5EF4-FFF2-40B4-BE49-F238E27FC236}">
                    <a16:creationId xmlns:a16="http://schemas.microsoft.com/office/drawing/2014/main" id="{9682DED1-53F1-49C6-B614-62DEF4121590}"/>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87" name="Group 86">
            <a:extLst>
              <a:ext uri="{FF2B5EF4-FFF2-40B4-BE49-F238E27FC236}">
                <a16:creationId xmlns:a16="http://schemas.microsoft.com/office/drawing/2014/main" id="{4B2061E7-14A0-4856-B023-6CA05103EEFC}"/>
              </a:ext>
            </a:extLst>
          </p:cNvPr>
          <p:cNvGrpSpPr/>
          <p:nvPr/>
        </p:nvGrpSpPr>
        <p:grpSpPr>
          <a:xfrm>
            <a:off x="7830097" y="1776598"/>
            <a:ext cx="3904703" cy="623770"/>
            <a:chOff x="7363372" y="1776598"/>
            <a:chExt cx="3904703" cy="623770"/>
          </a:xfrm>
        </p:grpSpPr>
        <p:sp>
          <p:nvSpPr>
            <p:cNvPr id="98" name="Text Placeholder 6">
              <a:extLst>
                <a:ext uri="{FF2B5EF4-FFF2-40B4-BE49-F238E27FC236}">
                  <a16:creationId xmlns:a16="http://schemas.microsoft.com/office/drawing/2014/main" id="{E19F7EB4-A77F-4DA3-BFE4-1662AEE7230C}"/>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a:ln>
                    <a:noFill/>
                  </a:ln>
                  <a:effectLst/>
                  <a:uLnTx/>
                  <a:uFillTx/>
                  <a:ea typeface="+mn-ea"/>
                  <a:cs typeface="Segoe UI Light" panose="020B0502040204020203" pitchFamily="34" charset="0"/>
                </a:rPr>
                <a:t>Set up continuous export</a:t>
              </a:r>
            </a:p>
          </p:txBody>
        </p:sp>
        <p:grpSp>
          <p:nvGrpSpPr>
            <p:cNvPr id="99" name="Group 98">
              <a:extLst>
                <a:ext uri="{FF2B5EF4-FFF2-40B4-BE49-F238E27FC236}">
                  <a16:creationId xmlns:a16="http://schemas.microsoft.com/office/drawing/2014/main" id="{02CE0B47-098D-47B6-BCC9-938E512646A5}"/>
                </a:ext>
              </a:extLst>
            </p:cNvPr>
            <p:cNvGrpSpPr/>
            <p:nvPr/>
          </p:nvGrpSpPr>
          <p:grpSpPr>
            <a:xfrm>
              <a:off x="7363372" y="1776598"/>
              <a:ext cx="623770" cy="623770"/>
              <a:chOff x="7363372" y="1776598"/>
              <a:chExt cx="623770" cy="623770"/>
            </a:xfrm>
          </p:grpSpPr>
          <p:sp>
            <p:nvSpPr>
              <p:cNvPr id="100" name="Diamond 99">
                <a:extLst>
                  <a:ext uri="{FF2B5EF4-FFF2-40B4-BE49-F238E27FC236}">
                    <a16:creationId xmlns:a16="http://schemas.microsoft.com/office/drawing/2014/main" id="{308C6022-20B6-484F-AD24-90CD2F126750}"/>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1</a:t>
                </a:r>
              </a:p>
            </p:txBody>
          </p:sp>
          <p:sp>
            <p:nvSpPr>
              <p:cNvPr id="101" name="Diamond 100">
                <a:extLst>
                  <a:ext uri="{FF2B5EF4-FFF2-40B4-BE49-F238E27FC236}">
                    <a16:creationId xmlns:a16="http://schemas.microsoft.com/office/drawing/2014/main" id="{2A2D532F-FE29-4A51-9A30-8C809DB29DB3}"/>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2" name="Group 101">
            <a:extLst>
              <a:ext uri="{FF2B5EF4-FFF2-40B4-BE49-F238E27FC236}">
                <a16:creationId xmlns:a16="http://schemas.microsoft.com/office/drawing/2014/main" id="{7981D576-D1E3-49AB-907F-E34F93D8B96C}"/>
              </a:ext>
            </a:extLst>
          </p:cNvPr>
          <p:cNvGrpSpPr/>
          <p:nvPr/>
        </p:nvGrpSpPr>
        <p:grpSpPr>
          <a:xfrm>
            <a:off x="7830097" y="2614324"/>
            <a:ext cx="3904703" cy="623770"/>
            <a:chOff x="7363372" y="1776598"/>
            <a:chExt cx="3904703" cy="623770"/>
          </a:xfrm>
        </p:grpSpPr>
        <p:sp>
          <p:nvSpPr>
            <p:cNvPr id="103" name="Text Placeholder 6">
              <a:extLst>
                <a:ext uri="{FF2B5EF4-FFF2-40B4-BE49-F238E27FC236}">
                  <a16:creationId xmlns:a16="http://schemas.microsoft.com/office/drawing/2014/main" id="{9CD699C6-8489-438F-BBCA-E605BF0DFEFC}"/>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dirty="0">
                  <a:ln>
                    <a:noFill/>
                  </a:ln>
                  <a:effectLst/>
                  <a:uLnTx/>
                  <a:uFillTx/>
                  <a:ea typeface="+mn-ea"/>
                  <a:cs typeface="Segoe UI Light" panose="020B0502040204020203" pitchFamily="34" charset="0"/>
                </a:rPr>
                <a:t>Select environment</a:t>
              </a:r>
            </a:p>
          </p:txBody>
        </p:sp>
        <p:grpSp>
          <p:nvGrpSpPr>
            <p:cNvPr id="104" name="Group 103">
              <a:extLst>
                <a:ext uri="{FF2B5EF4-FFF2-40B4-BE49-F238E27FC236}">
                  <a16:creationId xmlns:a16="http://schemas.microsoft.com/office/drawing/2014/main" id="{BF101D8A-528A-43CB-BDC9-D83FC32D5E31}"/>
                </a:ext>
              </a:extLst>
            </p:cNvPr>
            <p:cNvGrpSpPr/>
            <p:nvPr/>
          </p:nvGrpSpPr>
          <p:grpSpPr>
            <a:xfrm>
              <a:off x="7363372" y="1776598"/>
              <a:ext cx="623770" cy="623770"/>
              <a:chOff x="7363372" y="1776598"/>
              <a:chExt cx="623770" cy="623770"/>
            </a:xfrm>
          </p:grpSpPr>
          <p:sp>
            <p:nvSpPr>
              <p:cNvPr id="105" name="Diamond 104">
                <a:extLst>
                  <a:ext uri="{FF2B5EF4-FFF2-40B4-BE49-F238E27FC236}">
                    <a16:creationId xmlns:a16="http://schemas.microsoft.com/office/drawing/2014/main" id="{0867D7AD-66D2-4E70-83D0-E349977B356A}"/>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2</a:t>
                </a:r>
              </a:p>
            </p:txBody>
          </p:sp>
          <p:sp>
            <p:nvSpPr>
              <p:cNvPr id="106" name="Diamond 105">
                <a:extLst>
                  <a:ext uri="{FF2B5EF4-FFF2-40B4-BE49-F238E27FC236}">
                    <a16:creationId xmlns:a16="http://schemas.microsoft.com/office/drawing/2014/main" id="{E41BB11A-3B87-42F8-BA05-F2273DE53B5A}"/>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BE954C10-85B2-4879-AF45-FE0EB3F438F2}"/>
              </a:ext>
            </a:extLst>
          </p:cNvPr>
          <p:cNvGrpSpPr/>
          <p:nvPr/>
        </p:nvGrpSpPr>
        <p:grpSpPr>
          <a:xfrm>
            <a:off x="7821039" y="3428393"/>
            <a:ext cx="3904703" cy="623770"/>
            <a:chOff x="7363372" y="1776598"/>
            <a:chExt cx="3904703" cy="623770"/>
          </a:xfrm>
        </p:grpSpPr>
        <p:sp>
          <p:nvSpPr>
            <p:cNvPr id="108" name="Text Placeholder 6">
              <a:extLst>
                <a:ext uri="{FF2B5EF4-FFF2-40B4-BE49-F238E27FC236}">
                  <a16:creationId xmlns:a16="http://schemas.microsoft.com/office/drawing/2014/main" id="{B509C5D5-1355-46D6-B084-309965722505}"/>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lang="en-US" sz="2000" spc="0" dirty="0" err="1">
                  <a:cs typeface="Segoe UI Light" panose="020B0502040204020203" pitchFamily="34" charset="0"/>
                </a:rPr>
                <a:t>Pr</a:t>
              </a:r>
              <a:r>
                <a:rPr kumimoji="0" lang="en-US" sz="2000" i="0" u="none" strike="noStrike" kern="1200" cap="none" spc="0" normalizeH="0" baseline="0" noProof="0" dirty="0" err="1">
                  <a:ln>
                    <a:noFill/>
                  </a:ln>
                  <a:effectLst/>
                  <a:uLnTx/>
                  <a:uFillTx/>
                  <a:ea typeface="+mn-ea"/>
                  <a:cs typeface="Segoe UI Light" panose="020B0502040204020203" pitchFamily="34" charset="0"/>
                </a:rPr>
                <a:t>ovide</a:t>
              </a:r>
              <a:r>
                <a:rPr kumimoji="0" lang="en-US" sz="2000" i="0" u="none" strike="noStrike" kern="1200" cap="none" spc="0" normalizeH="0" baseline="0" noProof="0" dirty="0">
                  <a:ln>
                    <a:noFill/>
                  </a:ln>
                  <a:effectLst/>
                  <a:uLnTx/>
                  <a:uFillTx/>
                  <a:ea typeface="+mn-ea"/>
                  <a:cs typeface="Segoe UI Light" panose="020B0502040204020203" pitchFamily="34" charset="0"/>
                </a:rPr>
                <a:t> Application Insights </a:t>
              </a:r>
              <a:r>
                <a:rPr lang="en-US" sz="2000" spc="0" dirty="0">
                  <a:cs typeface="Segoe UI Light" panose="020B0502040204020203" pitchFamily="34" charset="0"/>
                </a:rPr>
                <a:t>instance</a:t>
              </a:r>
              <a:endParaRPr kumimoji="0" lang="en-US" sz="2000" i="0" u="none" strike="noStrike" kern="1200" cap="none" spc="0" normalizeH="0" baseline="0" noProof="0" dirty="0">
                <a:ln>
                  <a:noFill/>
                </a:ln>
                <a:effectLst/>
                <a:uLnTx/>
                <a:uFillTx/>
                <a:ea typeface="+mn-ea"/>
                <a:cs typeface="Segoe UI Light" panose="020B0502040204020203" pitchFamily="34" charset="0"/>
              </a:endParaRPr>
            </a:p>
          </p:txBody>
        </p:sp>
        <p:grpSp>
          <p:nvGrpSpPr>
            <p:cNvPr id="109" name="Group 108">
              <a:extLst>
                <a:ext uri="{FF2B5EF4-FFF2-40B4-BE49-F238E27FC236}">
                  <a16:creationId xmlns:a16="http://schemas.microsoft.com/office/drawing/2014/main" id="{AC65AE7F-1F92-42BC-9540-75D8A3755F0C}"/>
                </a:ext>
              </a:extLst>
            </p:cNvPr>
            <p:cNvGrpSpPr/>
            <p:nvPr/>
          </p:nvGrpSpPr>
          <p:grpSpPr>
            <a:xfrm>
              <a:off x="7363372" y="1776598"/>
              <a:ext cx="623770" cy="623770"/>
              <a:chOff x="7363372" y="1776598"/>
              <a:chExt cx="623770" cy="623770"/>
            </a:xfrm>
          </p:grpSpPr>
          <p:sp>
            <p:nvSpPr>
              <p:cNvPr id="110" name="Diamond 109">
                <a:extLst>
                  <a:ext uri="{FF2B5EF4-FFF2-40B4-BE49-F238E27FC236}">
                    <a16:creationId xmlns:a16="http://schemas.microsoft.com/office/drawing/2014/main" id="{472DE464-A873-4A8A-8CB3-BCD64A163C5A}"/>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dirty="0">
                    <a:solidFill>
                      <a:srgbClr val="FFFFFF"/>
                    </a:solidFill>
                    <a:latin typeface="+mj-lt"/>
                    <a:ea typeface="Segoe UI" pitchFamily="34" charset="0"/>
                    <a:cs typeface="Segoe UI" pitchFamily="34" charset="0"/>
                  </a:rPr>
                  <a:t>3</a:t>
                </a:r>
              </a:p>
            </p:txBody>
          </p:sp>
          <p:sp>
            <p:nvSpPr>
              <p:cNvPr id="111" name="Diamond 110">
                <a:extLst>
                  <a:ext uri="{FF2B5EF4-FFF2-40B4-BE49-F238E27FC236}">
                    <a16:creationId xmlns:a16="http://schemas.microsoft.com/office/drawing/2014/main" id="{14B7413D-0B6A-49D3-8B0F-9D87DFC4D9F8}"/>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234750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A97298F-5BA4-4CFD-9114-C437538C3000}"/>
              </a:ext>
            </a:extLst>
          </p:cNvPr>
          <p:cNvSpPr/>
          <p:nvPr/>
        </p:nvSpPr>
        <p:spPr bwMode="auto">
          <a:xfrm>
            <a:off x="0" y="0"/>
            <a:ext cx="5530061" cy="4696777"/>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3714FC7E-2226-4068-8C2C-AC40FBAD8D7B}"/>
              </a:ext>
            </a:extLst>
          </p:cNvPr>
          <p:cNvSpPr/>
          <p:nvPr/>
        </p:nvSpPr>
        <p:spPr bwMode="auto">
          <a:xfrm>
            <a:off x="0" y="0"/>
            <a:ext cx="6055522" cy="4696776"/>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3" name="Title 1">
            <a:extLst>
              <a:ext uri="{FF2B5EF4-FFF2-40B4-BE49-F238E27FC236}">
                <a16:creationId xmlns:a16="http://schemas.microsoft.com/office/drawing/2014/main" id="{42E68EE1-BFB0-4DDB-B560-2C0F704F3926}"/>
              </a:ext>
            </a:extLst>
          </p:cNvPr>
          <p:cNvSpPr>
            <a:spLocks noGrp="1"/>
          </p:cNvSpPr>
          <p:nvPr>
            <p:ph type="title"/>
          </p:nvPr>
        </p:nvSpPr>
        <p:spPr>
          <a:xfrm>
            <a:off x="463615" y="475648"/>
            <a:ext cx="11306469" cy="984885"/>
          </a:xfrm>
        </p:spPr>
        <p:txBody>
          <a:bodyPr/>
          <a:lstStyle/>
          <a:p>
            <a:r>
              <a:rPr lang="en-US" dirty="0"/>
              <a:t>Analyze model-driven apps and Microsoft Dataverse telemetry with Application Insights (preview)</a:t>
            </a:r>
            <a:endParaRPr lang="en-GB" dirty="0"/>
          </a:p>
        </p:txBody>
      </p:sp>
      <p:grpSp>
        <p:nvGrpSpPr>
          <p:cNvPr id="14" name="Group 13">
            <a:extLst>
              <a:ext uri="{FF2B5EF4-FFF2-40B4-BE49-F238E27FC236}">
                <a16:creationId xmlns:a16="http://schemas.microsoft.com/office/drawing/2014/main" id="{675F3798-A03E-454E-98BE-6447EF913602}"/>
              </a:ext>
            </a:extLst>
          </p:cNvPr>
          <p:cNvGrpSpPr/>
          <p:nvPr/>
        </p:nvGrpSpPr>
        <p:grpSpPr>
          <a:xfrm>
            <a:off x="10247693" y="5118256"/>
            <a:ext cx="1944307" cy="1739744"/>
            <a:chOff x="10247693" y="5118256"/>
            <a:chExt cx="1944307" cy="1739744"/>
          </a:xfrm>
        </p:grpSpPr>
        <p:sp>
          <p:nvSpPr>
            <p:cNvPr id="15" name="Freeform: Shape 14">
              <a:extLst>
                <a:ext uri="{FF2B5EF4-FFF2-40B4-BE49-F238E27FC236}">
                  <a16:creationId xmlns:a16="http://schemas.microsoft.com/office/drawing/2014/main" id="{09DF84D9-610D-4B47-9642-DA71599820B8}"/>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16" name="Freeform: Shape 15">
              <a:extLst>
                <a:ext uri="{FF2B5EF4-FFF2-40B4-BE49-F238E27FC236}">
                  <a16:creationId xmlns:a16="http://schemas.microsoft.com/office/drawing/2014/main" id="{7EC80FCB-D547-4991-A186-9A1C92396964}"/>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tx1"/>
            </a:solidFill>
            <a:ln w="412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7" name="Group 16">
            <a:extLst>
              <a:ext uri="{FF2B5EF4-FFF2-40B4-BE49-F238E27FC236}">
                <a16:creationId xmlns:a16="http://schemas.microsoft.com/office/drawing/2014/main" id="{1343CF68-D755-423D-806E-308B83EEA282}"/>
              </a:ext>
            </a:extLst>
          </p:cNvPr>
          <p:cNvGrpSpPr/>
          <p:nvPr/>
        </p:nvGrpSpPr>
        <p:grpSpPr>
          <a:xfrm flipV="1">
            <a:off x="1143242" y="5897221"/>
            <a:ext cx="1621788" cy="960779"/>
            <a:chOff x="-384455" y="5924122"/>
            <a:chExt cx="3059346" cy="1812417"/>
          </a:xfrm>
        </p:grpSpPr>
        <p:sp>
          <p:nvSpPr>
            <p:cNvPr id="18" name="Diamond 164">
              <a:extLst>
                <a:ext uri="{FF2B5EF4-FFF2-40B4-BE49-F238E27FC236}">
                  <a16:creationId xmlns:a16="http://schemas.microsoft.com/office/drawing/2014/main" id="{96AE5F3B-485E-4A36-8EBA-D7E2F9AFD1A1}"/>
                </a:ext>
              </a:extLst>
            </p:cNvPr>
            <p:cNvSpPr/>
            <p:nvPr/>
          </p:nvSpPr>
          <p:spPr bwMode="auto">
            <a:xfrm>
              <a:off x="-384455" y="5924122"/>
              <a:ext cx="2803421" cy="1812417"/>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sp>
          <p:nvSpPr>
            <p:cNvPr id="19" name="Diamond 18">
              <a:extLst>
                <a:ext uri="{FF2B5EF4-FFF2-40B4-BE49-F238E27FC236}">
                  <a16:creationId xmlns:a16="http://schemas.microsoft.com/office/drawing/2014/main" id="{FA0B8C22-F8D1-49FB-AEA6-E27729A64F0A}"/>
                </a:ext>
              </a:extLst>
            </p:cNvPr>
            <p:cNvSpPr/>
            <p:nvPr/>
          </p:nvSpPr>
          <p:spPr bwMode="auto">
            <a:xfrm>
              <a:off x="1605010" y="6216270"/>
              <a:ext cx="1069881" cy="1069881"/>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000000"/>
                </a:soli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A7C9EC7-CD84-43BD-B7D4-51AC0864081A}"/>
              </a:ext>
            </a:extLst>
          </p:cNvPr>
          <p:cNvGrpSpPr/>
          <p:nvPr/>
        </p:nvGrpSpPr>
        <p:grpSpPr>
          <a:xfrm>
            <a:off x="466258" y="1530416"/>
            <a:ext cx="6082616" cy="3777632"/>
            <a:chOff x="466258" y="1671093"/>
            <a:chExt cx="6371653" cy="3957139"/>
          </a:xfrm>
        </p:grpSpPr>
        <p:pic>
          <p:nvPicPr>
            <p:cNvPr id="22" name="Picture 21">
              <a:extLst>
                <a:ext uri="{FF2B5EF4-FFF2-40B4-BE49-F238E27FC236}">
                  <a16:creationId xmlns:a16="http://schemas.microsoft.com/office/drawing/2014/main" id="{AB8DAB48-383F-4C75-911A-01284B17A1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501" y="1987519"/>
              <a:ext cx="5833180" cy="3159639"/>
            </a:xfrm>
            <a:prstGeom prst="rect">
              <a:avLst/>
            </a:prstGeom>
          </p:spPr>
        </p:pic>
        <p:grpSp>
          <p:nvGrpSpPr>
            <p:cNvPr id="32" name="Group 31">
              <a:extLst>
                <a:ext uri="{FF2B5EF4-FFF2-40B4-BE49-F238E27FC236}">
                  <a16:creationId xmlns:a16="http://schemas.microsoft.com/office/drawing/2014/main" id="{6E5D800F-72CC-441F-B0E5-221D60555C7D}"/>
                </a:ext>
              </a:extLst>
            </p:cNvPr>
            <p:cNvGrpSpPr/>
            <p:nvPr/>
          </p:nvGrpSpPr>
          <p:grpSpPr>
            <a:xfrm>
              <a:off x="466258" y="1671093"/>
              <a:ext cx="6371653" cy="3957139"/>
              <a:chOff x="466258" y="1671093"/>
              <a:chExt cx="6371653" cy="3957139"/>
            </a:xfrm>
          </p:grpSpPr>
          <p:pic>
            <p:nvPicPr>
              <p:cNvPr id="21" name="Picture 29" descr="A close up of a screen&#10;&#10;Description automatically generated">
                <a:extLst>
                  <a:ext uri="{FF2B5EF4-FFF2-40B4-BE49-F238E27FC236}">
                    <a16:creationId xmlns:a16="http://schemas.microsoft.com/office/drawing/2014/main" id="{8ED9C24A-9EBD-443E-99A6-481FB71F80D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6258" y="1671093"/>
                <a:ext cx="6371653" cy="3957139"/>
              </a:xfrm>
              <a:prstGeom prst="rect">
                <a:avLst/>
              </a:prstGeom>
              <a:effectLst>
                <a:outerShdw blurRad="241300" dist="165100" dir="5400000" sx="96000" sy="96000" algn="t" rotWithShape="0">
                  <a:prstClr val="black">
                    <a:alpha val="46000"/>
                  </a:prstClr>
                </a:outerShdw>
              </a:effectLst>
            </p:spPr>
          </p:pic>
          <p:sp>
            <p:nvSpPr>
              <p:cNvPr id="23" name="Freeform: Shape 22">
                <a:extLst>
                  <a:ext uri="{FF2B5EF4-FFF2-40B4-BE49-F238E27FC236}">
                    <a16:creationId xmlns:a16="http://schemas.microsoft.com/office/drawing/2014/main" id="{87A7868E-FC61-433D-9688-759C8B59B5F2}"/>
                  </a:ext>
                </a:extLst>
              </p:cNvPr>
              <p:cNvSpPr/>
              <p:nvPr/>
            </p:nvSpPr>
            <p:spPr bwMode="auto">
              <a:xfrm>
                <a:off x="649370" y="195228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B4CCA113-8E4C-4AB7-A285-C2E39A6A61FB}"/>
                  </a:ext>
                </a:extLst>
              </p:cNvPr>
              <p:cNvSpPr/>
              <p:nvPr/>
            </p:nvSpPr>
            <p:spPr bwMode="auto">
              <a:xfrm>
                <a:off x="649369" y="1952286"/>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416C085B-3DEA-4308-AD8A-5EE004F7E8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9371" y="1952286"/>
                <a:ext cx="5982542" cy="2866819"/>
              </a:xfrm>
              <a:prstGeom prst="rect">
                <a:avLst/>
              </a:prstGeom>
            </p:spPr>
          </p:pic>
        </p:grpSp>
      </p:grpSp>
      <p:grpSp>
        <p:nvGrpSpPr>
          <p:cNvPr id="36" name="Group 35">
            <a:extLst>
              <a:ext uri="{FF2B5EF4-FFF2-40B4-BE49-F238E27FC236}">
                <a16:creationId xmlns:a16="http://schemas.microsoft.com/office/drawing/2014/main" id="{071A2B6D-E1DF-4610-A244-24E8EEA675DC}"/>
              </a:ext>
            </a:extLst>
          </p:cNvPr>
          <p:cNvGrpSpPr/>
          <p:nvPr/>
        </p:nvGrpSpPr>
        <p:grpSpPr>
          <a:xfrm>
            <a:off x="677097" y="1823244"/>
            <a:ext cx="6082616" cy="3779460"/>
            <a:chOff x="687710" y="1982296"/>
            <a:chExt cx="6371653" cy="3959054"/>
          </a:xfrm>
        </p:grpSpPr>
        <p:grpSp>
          <p:nvGrpSpPr>
            <p:cNvPr id="4" name="Group 3">
              <a:extLst>
                <a:ext uri="{FF2B5EF4-FFF2-40B4-BE49-F238E27FC236}">
                  <a16:creationId xmlns:a16="http://schemas.microsoft.com/office/drawing/2014/main" id="{8A6695FC-FC58-4C4D-94B8-4F787B14E6F9}"/>
                </a:ext>
              </a:extLst>
            </p:cNvPr>
            <p:cNvGrpSpPr/>
            <p:nvPr/>
          </p:nvGrpSpPr>
          <p:grpSpPr>
            <a:xfrm>
              <a:off x="687710" y="1982296"/>
              <a:ext cx="6371653" cy="3957139"/>
              <a:chOff x="777757" y="2113221"/>
              <a:chExt cx="6371653" cy="3957139"/>
            </a:xfrm>
          </p:grpSpPr>
          <p:pic>
            <p:nvPicPr>
              <p:cNvPr id="33" name="Picture 29" descr="A close up of a screen&#10;&#10;Description automatically generated">
                <a:extLst>
                  <a:ext uri="{FF2B5EF4-FFF2-40B4-BE49-F238E27FC236}">
                    <a16:creationId xmlns:a16="http://schemas.microsoft.com/office/drawing/2014/main" id="{63C9F705-E61D-4CEA-91C9-0DD1DC604D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77757" y="2113221"/>
                <a:ext cx="6371653" cy="3957139"/>
              </a:xfrm>
              <a:prstGeom prst="rect">
                <a:avLst/>
              </a:prstGeom>
              <a:effectLst>
                <a:outerShdw blurRad="241300" dist="165100" dir="5400000" sx="96000" sy="96000" algn="t" rotWithShape="0">
                  <a:prstClr val="black">
                    <a:alpha val="46000"/>
                  </a:prstClr>
                </a:outerShdw>
              </a:effectLst>
            </p:spPr>
          </p:pic>
          <p:sp>
            <p:nvSpPr>
              <p:cNvPr id="34" name="Freeform: Shape 33">
                <a:extLst>
                  <a:ext uri="{FF2B5EF4-FFF2-40B4-BE49-F238E27FC236}">
                    <a16:creationId xmlns:a16="http://schemas.microsoft.com/office/drawing/2014/main" id="{2800FEA0-BBA7-46DF-B1A2-036E51F37F14}"/>
                  </a:ext>
                </a:extLst>
              </p:cNvPr>
              <p:cNvSpPr/>
              <p:nvPr/>
            </p:nvSpPr>
            <p:spPr bwMode="auto">
              <a:xfrm>
                <a:off x="960869" y="2394414"/>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38915C8F-3A11-454A-935A-9E31EE17737F}"/>
                  </a:ext>
                </a:extLst>
              </p:cNvPr>
              <p:cNvSpPr/>
              <p:nvPr/>
            </p:nvSpPr>
            <p:spPr bwMode="auto">
              <a:xfrm>
                <a:off x="960868" y="2394414"/>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39A19F06-7892-45AD-B64C-54049BE988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0870" y="2394414"/>
                <a:ext cx="5966429" cy="2790535"/>
              </a:xfrm>
              <a:prstGeom prst="rect">
                <a:avLst/>
              </a:prstGeom>
            </p:spPr>
          </p:pic>
        </p:grpSp>
        <p:sp>
          <p:nvSpPr>
            <p:cNvPr id="44" name="Freeform: Shape 43">
              <a:extLst>
                <a:ext uri="{FF2B5EF4-FFF2-40B4-BE49-F238E27FC236}">
                  <a16:creationId xmlns:a16="http://schemas.microsoft.com/office/drawing/2014/main" id="{848D7768-BFE4-4F35-A78E-D1B9BB926B8D}"/>
                </a:ext>
              </a:extLst>
            </p:cNvPr>
            <p:cNvSpPr/>
            <p:nvPr/>
          </p:nvSpPr>
          <p:spPr bwMode="auto">
            <a:xfrm>
              <a:off x="1070850" y="2546598"/>
              <a:ext cx="1892863"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8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96BB349E-6BA1-436B-8245-1515CDE0659F}"/>
              </a:ext>
            </a:extLst>
          </p:cNvPr>
          <p:cNvGrpSpPr/>
          <p:nvPr/>
        </p:nvGrpSpPr>
        <p:grpSpPr>
          <a:xfrm>
            <a:off x="887936" y="2117901"/>
            <a:ext cx="6082616" cy="3777632"/>
            <a:chOff x="887739" y="2265405"/>
            <a:chExt cx="6371653" cy="3957139"/>
          </a:xfrm>
        </p:grpSpPr>
        <p:pic>
          <p:nvPicPr>
            <p:cNvPr id="37" name="Picture 29" descr="A close up of a screen&#10;&#10;Description automatically generated">
              <a:extLst>
                <a:ext uri="{FF2B5EF4-FFF2-40B4-BE49-F238E27FC236}">
                  <a16:creationId xmlns:a16="http://schemas.microsoft.com/office/drawing/2014/main" id="{F4FB4834-9856-439A-B562-9ECBBFC5C32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87739" y="2265405"/>
              <a:ext cx="6371653" cy="3957139"/>
            </a:xfrm>
            <a:prstGeom prst="rect">
              <a:avLst/>
            </a:prstGeom>
            <a:effectLst>
              <a:outerShdw blurRad="241300" dist="165100" dir="5400000" sx="96000" sy="96000" algn="t" rotWithShape="0">
                <a:prstClr val="black">
                  <a:alpha val="46000"/>
                </a:prstClr>
              </a:outerShdw>
            </a:effectLst>
          </p:spPr>
        </p:pic>
        <p:grpSp>
          <p:nvGrpSpPr>
            <p:cNvPr id="6" name="Group 5">
              <a:extLst>
                <a:ext uri="{FF2B5EF4-FFF2-40B4-BE49-F238E27FC236}">
                  <a16:creationId xmlns:a16="http://schemas.microsoft.com/office/drawing/2014/main" id="{1C7B5FA6-2903-4749-A0E9-3614EB6110A0}"/>
                </a:ext>
              </a:extLst>
            </p:cNvPr>
            <p:cNvGrpSpPr/>
            <p:nvPr/>
          </p:nvGrpSpPr>
          <p:grpSpPr>
            <a:xfrm>
              <a:off x="1070851" y="2546598"/>
              <a:ext cx="6005428" cy="3394752"/>
              <a:chOff x="1070851" y="2546598"/>
              <a:chExt cx="6005428" cy="3394752"/>
            </a:xfrm>
          </p:grpSpPr>
          <p:sp>
            <p:nvSpPr>
              <p:cNvPr id="38" name="Freeform: Shape 37">
                <a:extLst>
                  <a:ext uri="{FF2B5EF4-FFF2-40B4-BE49-F238E27FC236}">
                    <a16:creationId xmlns:a16="http://schemas.microsoft.com/office/drawing/2014/main" id="{9EFC93D9-2205-4E12-A726-F3B94F2CA461}"/>
                  </a:ext>
                </a:extLst>
              </p:cNvPr>
              <p:cNvSpPr/>
              <p:nvPr/>
            </p:nvSpPr>
            <p:spPr bwMode="auto">
              <a:xfrm>
                <a:off x="1070851" y="2546598"/>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A9DE7BD-0F34-4093-9E1E-2C962D3A22B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0852" y="2546599"/>
                <a:ext cx="6003048" cy="2711554"/>
              </a:xfrm>
              <a:prstGeom prst="rect">
                <a:avLst/>
              </a:prstGeom>
            </p:spPr>
          </p:pic>
        </p:grpSp>
      </p:grpSp>
      <p:grpSp>
        <p:nvGrpSpPr>
          <p:cNvPr id="9" name="Group 8">
            <a:extLst>
              <a:ext uri="{FF2B5EF4-FFF2-40B4-BE49-F238E27FC236}">
                <a16:creationId xmlns:a16="http://schemas.microsoft.com/office/drawing/2014/main" id="{6FFE897B-0293-4DF2-AF5F-4D8314A269BA}"/>
              </a:ext>
            </a:extLst>
          </p:cNvPr>
          <p:cNvGrpSpPr/>
          <p:nvPr/>
        </p:nvGrpSpPr>
        <p:grpSpPr>
          <a:xfrm>
            <a:off x="1098776" y="2410729"/>
            <a:ext cx="6082616" cy="3777632"/>
            <a:chOff x="1130614" y="2604703"/>
            <a:chExt cx="6371653" cy="3957139"/>
          </a:xfrm>
        </p:grpSpPr>
        <p:pic>
          <p:nvPicPr>
            <p:cNvPr id="47" name="Picture 29" descr="A close up of a screen&#10;&#10;Description automatically generated">
              <a:extLst>
                <a:ext uri="{FF2B5EF4-FFF2-40B4-BE49-F238E27FC236}">
                  <a16:creationId xmlns:a16="http://schemas.microsoft.com/office/drawing/2014/main" id="{EAE1D39C-C3B2-42AD-9945-63832A358D6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30614" y="2604703"/>
              <a:ext cx="6371653" cy="3957139"/>
            </a:xfrm>
            <a:prstGeom prst="rect">
              <a:avLst/>
            </a:prstGeom>
            <a:effectLst>
              <a:outerShdw blurRad="241300" dist="165100" dir="5400000" sx="96000" sy="96000" algn="t" rotWithShape="0">
                <a:prstClr val="black">
                  <a:alpha val="46000"/>
                </a:prstClr>
              </a:outerShdw>
            </a:effectLst>
          </p:spPr>
        </p:pic>
        <p:sp>
          <p:nvSpPr>
            <p:cNvPr id="49" name="Freeform: Shape 48">
              <a:extLst>
                <a:ext uri="{FF2B5EF4-FFF2-40B4-BE49-F238E27FC236}">
                  <a16:creationId xmlns:a16="http://schemas.microsoft.com/office/drawing/2014/main" id="{1B828B48-9337-47DA-9748-695E07EA82B6}"/>
                </a:ext>
              </a:extLst>
            </p:cNvPr>
            <p:cNvSpPr/>
            <p:nvPr/>
          </p:nvSpPr>
          <p:spPr bwMode="auto">
            <a:xfrm>
              <a:off x="1313726" y="2885896"/>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BF1C3EF4-51C8-4423-83BF-11AD6DC390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13727" y="2885897"/>
              <a:ext cx="6001473" cy="3072449"/>
            </a:xfrm>
            <a:prstGeom prst="rect">
              <a:avLst/>
            </a:prstGeom>
          </p:spPr>
        </p:pic>
      </p:grpSp>
      <p:grpSp>
        <p:nvGrpSpPr>
          <p:cNvPr id="20" name="Group 19">
            <a:extLst>
              <a:ext uri="{FF2B5EF4-FFF2-40B4-BE49-F238E27FC236}">
                <a16:creationId xmlns:a16="http://schemas.microsoft.com/office/drawing/2014/main" id="{CF5EAB35-535E-41B8-B19B-7E8EEE6EA300}"/>
              </a:ext>
            </a:extLst>
          </p:cNvPr>
          <p:cNvGrpSpPr/>
          <p:nvPr/>
        </p:nvGrpSpPr>
        <p:grpSpPr>
          <a:xfrm>
            <a:off x="1309614" y="2703555"/>
            <a:ext cx="6082616" cy="3777632"/>
            <a:chOff x="1349689" y="2899978"/>
            <a:chExt cx="6371653" cy="3957139"/>
          </a:xfrm>
        </p:grpSpPr>
        <p:pic>
          <p:nvPicPr>
            <p:cNvPr id="50" name="Picture 29" descr="A close up of a screen&#10;&#10;Description automatically generated">
              <a:extLst>
                <a:ext uri="{FF2B5EF4-FFF2-40B4-BE49-F238E27FC236}">
                  <a16:creationId xmlns:a16="http://schemas.microsoft.com/office/drawing/2014/main" id="{6E8ECE0B-4201-4199-AA5C-BD93351BC42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49689" y="2899978"/>
              <a:ext cx="6371653" cy="3957139"/>
            </a:xfrm>
            <a:prstGeom prst="rect">
              <a:avLst/>
            </a:prstGeom>
            <a:effectLst>
              <a:outerShdw blurRad="241300" dist="165100" dir="5400000" sx="96000" sy="96000" algn="t" rotWithShape="0">
                <a:prstClr val="black">
                  <a:alpha val="46000"/>
                </a:prstClr>
              </a:outerShdw>
            </a:effectLst>
          </p:spPr>
        </p:pic>
        <p:sp>
          <p:nvSpPr>
            <p:cNvPr id="51" name="Freeform: Shape 50">
              <a:extLst>
                <a:ext uri="{FF2B5EF4-FFF2-40B4-BE49-F238E27FC236}">
                  <a16:creationId xmlns:a16="http://schemas.microsoft.com/office/drawing/2014/main" id="{1E281C8A-D492-4244-A225-11BD17073F21}"/>
                </a:ext>
              </a:extLst>
            </p:cNvPr>
            <p:cNvSpPr/>
            <p:nvPr/>
          </p:nvSpPr>
          <p:spPr bwMode="auto">
            <a:xfrm>
              <a:off x="1532801" y="3181171"/>
              <a:ext cx="6005428" cy="3394752"/>
            </a:xfrm>
            <a:custGeom>
              <a:avLst/>
              <a:gdLst>
                <a:gd name="connsiteX0" fmla="*/ 0 w 5816775"/>
                <a:gd name="connsiteY0" fmla="*/ 0 h 3340808"/>
                <a:gd name="connsiteX1" fmla="*/ 5816775 w 5816775"/>
                <a:gd name="connsiteY1" fmla="*/ 0 h 3340808"/>
                <a:gd name="connsiteX2" fmla="*/ 5816775 w 5816775"/>
                <a:gd name="connsiteY2" fmla="*/ 3340808 h 3340808"/>
                <a:gd name="connsiteX3" fmla="*/ 0 w 5816775"/>
                <a:gd name="connsiteY3" fmla="*/ 3340808 h 3340808"/>
                <a:gd name="connsiteX4" fmla="*/ 0 w 5816775"/>
                <a:gd name="connsiteY4" fmla="*/ 0 h 334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6775" h="3340808">
                  <a:moveTo>
                    <a:pt x="0" y="0"/>
                  </a:moveTo>
                  <a:lnTo>
                    <a:pt x="5816775" y="0"/>
                  </a:lnTo>
                  <a:lnTo>
                    <a:pt x="5816775" y="3340808"/>
                  </a:lnTo>
                  <a:lnTo>
                    <a:pt x="0" y="3340808"/>
                  </a:lnTo>
                  <a:lnTo>
                    <a:pt x="0" y="0"/>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372C0CCE-36FE-41D0-85CC-C27E270E7E9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32802" y="3181172"/>
              <a:ext cx="5993413" cy="3073141"/>
            </a:xfrm>
            <a:prstGeom prst="rect">
              <a:avLst/>
            </a:prstGeom>
          </p:spPr>
        </p:pic>
      </p:grpSp>
      <p:grpSp>
        <p:nvGrpSpPr>
          <p:cNvPr id="61" name="Group 60">
            <a:extLst>
              <a:ext uri="{FF2B5EF4-FFF2-40B4-BE49-F238E27FC236}">
                <a16:creationId xmlns:a16="http://schemas.microsoft.com/office/drawing/2014/main" id="{E0EF93D4-8F94-422A-867C-BED830BD9A64}"/>
              </a:ext>
            </a:extLst>
          </p:cNvPr>
          <p:cNvGrpSpPr/>
          <p:nvPr/>
        </p:nvGrpSpPr>
        <p:grpSpPr>
          <a:xfrm>
            <a:off x="7821039" y="5062782"/>
            <a:ext cx="3904703" cy="623770"/>
            <a:chOff x="7363372" y="1776598"/>
            <a:chExt cx="3904703" cy="623770"/>
          </a:xfrm>
        </p:grpSpPr>
        <p:sp>
          <p:nvSpPr>
            <p:cNvPr id="62" name="Text Placeholder 6">
              <a:extLst>
                <a:ext uri="{FF2B5EF4-FFF2-40B4-BE49-F238E27FC236}">
                  <a16:creationId xmlns:a16="http://schemas.microsoft.com/office/drawing/2014/main" id="{DF4391C7-6FA2-49F8-B0BB-FB11B44BEF75}"/>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dirty="0">
                  <a:ln>
                    <a:noFill/>
                  </a:ln>
                  <a:effectLst/>
                  <a:uLnTx/>
                  <a:uFillTx/>
                  <a:ea typeface="+mn-ea"/>
                  <a:cs typeface="Segoe UI Light" panose="020B0502040204020203" pitchFamily="34" charset="0"/>
                </a:rPr>
                <a:t>Custom query with Log Analytics</a:t>
              </a:r>
            </a:p>
          </p:txBody>
        </p:sp>
        <p:grpSp>
          <p:nvGrpSpPr>
            <p:cNvPr id="63" name="Group 62">
              <a:extLst>
                <a:ext uri="{FF2B5EF4-FFF2-40B4-BE49-F238E27FC236}">
                  <a16:creationId xmlns:a16="http://schemas.microsoft.com/office/drawing/2014/main" id="{5DDE30ED-2F22-4DDA-B0C2-BA91C2E53317}"/>
                </a:ext>
              </a:extLst>
            </p:cNvPr>
            <p:cNvGrpSpPr/>
            <p:nvPr/>
          </p:nvGrpSpPr>
          <p:grpSpPr>
            <a:xfrm>
              <a:off x="7363372" y="1776598"/>
              <a:ext cx="623770" cy="623770"/>
              <a:chOff x="7363372" y="1776598"/>
              <a:chExt cx="623770" cy="623770"/>
            </a:xfrm>
          </p:grpSpPr>
          <p:sp>
            <p:nvSpPr>
              <p:cNvPr id="64" name="Diamond 63">
                <a:extLst>
                  <a:ext uri="{FF2B5EF4-FFF2-40B4-BE49-F238E27FC236}">
                    <a16:creationId xmlns:a16="http://schemas.microsoft.com/office/drawing/2014/main" id="{CD47B4F6-3338-4586-B635-479AE4848A86}"/>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dirty="0">
                    <a:solidFill>
                      <a:srgbClr val="FFFFFF"/>
                    </a:solidFill>
                    <a:latin typeface="+mj-lt"/>
                    <a:ea typeface="Segoe UI" pitchFamily="34" charset="0"/>
                    <a:cs typeface="Segoe UI" pitchFamily="34" charset="0"/>
                  </a:rPr>
                  <a:t>5</a:t>
                </a:r>
              </a:p>
            </p:txBody>
          </p:sp>
          <p:sp>
            <p:nvSpPr>
              <p:cNvPr id="65" name="Diamond 64">
                <a:extLst>
                  <a:ext uri="{FF2B5EF4-FFF2-40B4-BE49-F238E27FC236}">
                    <a16:creationId xmlns:a16="http://schemas.microsoft.com/office/drawing/2014/main" id="{6F734F69-5185-49ED-A8F5-EDCCB490C13A}"/>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66" name="Group 65">
            <a:extLst>
              <a:ext uri="{FF2B5EF4-FFF2-40B4-BE49-F238E27FC236}">
                <a16:creationId xmlns:a16="http://schemas.microsoft.com/office/drawing/2014/main" id="{E00741B5-3D6E-4346-B3F4-420B43872AF4}"/>
              </a:ext>
            </a:extLst>
          </p:cNvPr>
          <p:cNvGrpSpPr/>
          <p:nvPr/>
        </p:nvGrpSpPr>
        <p:grpSpPr>
          <a:xfrm>
            <a:off x="7821039" y="4213139"/>
            <a:ext cx="3904703" cy="623770"/>
            <a:chOff x="7363372" y="1776598"/>
            <a:chExt cx="3904703" cy="623770"/>
          </a:xfrm>
        </p:grpSpPr>
        <p:sp>
          <p:nvSpPr>
            <p:cNvPr id="67" name="Text Placeholder 6">
              <a:extLst>
                <a:ext uri="{FF2B5EF4-FFF2-40B4-BE49-F238E27FC236}">
                  <a16:creationId xmlns:a16="http://schemas.microsoft.com/office/drawing/2014/main" id="{D088FB76-F966-45CA-AAF7-729648C6472A}"/>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dirty="0">
                  <a:ln>
                    <a:noFill/>
                  </a:ln>
                  <a:effectLst/>
                  <a:uLnTx/>
                  <a:uFillTx/>
                  <a:ea typeface="+mn-ea"/>
                  <a:cs typeface="Segoe UI Light" panose="020B0502040204020203" pitchFamily="34" charset="0"/>
                </a:rPr>
                <a:t>OOB reports with App Insights</a:t>
              </a:r>
            </a:p>
          </p:txBody>
        </p:sp>
        <p:grpSp>
          <p:nvGrpSpPr>
            <p:cNvPr id="68" name="Group 67">
              <a:extLst>
                <a:ext uri="{FF2B5EF4-FFF2-40B4-BE49-F238E27FC236}">
                  <a16:creationId xmlns:a16="http://schemas.microsoft.com/office/drawing/2014/main" id="{199D4524-424C-4804-8305-E948A8FAF456}"/>
                </a:ext>
              </a:extLst>
            </p:cNvPr>
            <p:cNvGrpSpPr/>
            <p:nvPr/>
          </p:nvGrpSpPr>
          <p:grpSpPr>
            <a:xfrm>
              <a:off x="7363372" y="1776598"/>
              <a:ext cx="623770" cy="623770"/>
              <a:chOff x="7363372" y="1776598"/>
              <a:chExt cx="623770" cy="623770"/>
            </a:xfrm>
          </p:grpSpPr>
          <p:sp>
            <p:nvSpPr>
              <p:cNvPr id="69" name="Diamond 68">
                <a:extLst>
                  <a:ext uri="{FF2B5EF4-FFF2-40B4-BE49-F238E27FC236}">
                    <a16:creationId xmlns:a16="http://schemas.microsoft.com/office/drawing/2014/main" id="{4BC1AC1A-D0B0-431F-8799-85137034A5BE}"/>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dirty="0">
                    <a:solidFill>
                      <a:srgbClr val="FFFFFF"/>
                    </a:solidFill>
                    <a:latin typeface="+mj-lt"/>
                    <a:ea typeface="Segoe UI" pitchFamily="34" charset="0"/>
                    <a:cs typeface="Segoe UI" pitchFamily="34" charset="0"/>
                  </a:rPr>
                  <a:t>4</a:t>
                </a:r>
              </a:p>
            </p:txBody>
          </p:sp>
          <p:sp>
            <p:nvSpPr>
              <p:cNvPr id="70" name="Diamond 69">
                <a:extLst>
                  <a:ext uri="{FF2B5EF4-FFF2-40B4-BE49-F238E27FC236}">
                    <a16:creationId xmlns:a16="http://schemas.microsoft.com/office/drawing/2014/main" id="{70EA3BCF-085E-4EA8-A2CF-7ADE7A9BA65C}"/>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71" name="Group 70">
            <a:extLst>
              <a:ext uri="{FF2B5EF4-FFF2-40B4-BE49-F238E27FC236}">
                <a16:creationId xmlns:a16="http://schemas.microsoft.com/office/drawing/2014/main" id="{1EB8AA9D-4259-4674-81C2-7E268BAD812D}"/>
              </a:ext>
            </a:extLst>
          </p:cNvPr>
          <p:cNvGrpSpPr/>
          <p:nvPr/>
        </p:nvGrpSpPr>
        <p:grpSpPr>
          <a:xfrm>
            <a:off x="7830097" y="1776598"/>
            <a:ext cx="3904703" cy="623770"/>
            <a:chOff x="7363372" y="1776598"/>
            <a:chExt cx="3904703" cy="623770"/>
          </a:xfrm>
        </p:grpSpPr>
        <p:sp>
          <p:nvSpPr>
            <p:cNvPr id="72" name="Text Placeholder 6">
              <a:extLst>
                <a:ext uri="{FF2B5EF4-FFF2-40B4-BE49-F238E27FC236}">
                  <a16:creationId xmlns:a16="http://schemas.microsoft.com/office/drawing/2014/main" id="{F8FD2FC9-59C5-41C7-A84C-31721CB151ED}"/>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a:ln>
                    <a:noFill/>
                  </a:ln>
                  <a:effectLst/>
                  <a:uLnTx/>
                  <a:uFillTx/>
                  <a:ea typeface="+mn-ea"/>
                  <a:cs typeface="Segoe UI Light" panose="020B0502040204020203" pitchFamily="34" charset="0"/>
                </a:rPr>
                <a:t>Set up continuous export</a:t>
              </a:r>
            </a:p>
          </p:txBody>
        </p:sp>
        <p:grpSp>
          <p:nvGrpSpPr>
            <p:cNvPr id="73" name="Group 72">
              <a:extLst>
                <a:ext uri="{FF2B5EF4-FFF2-40B4-BE49-F238E27FC236}">
                  <a16:creationId xmlns:a16="http://schemas.microsoft.com/office/drawing/2014/main" id="{647CAD2E-EAA7-4D35-9F8F-A02618DF5802}"/>
                </a:ext>
              </a:extLst>
            </p:cNvPr>
            <p:cNvGrpSpPr/>
            <p:nvPr/>
          </p:nvGrpSpPr>
          <p:grpSpPr>
            <a:xfrm>
              <a:off x="7363372" y="1776598"/>
              <a:ext cx="623770" cy="623770"/>
              <a:chOff x="7363372" y="1776598"/>
              <a:chExt cx="623770" cy="623770"/>
            </a:xfrm>
          </p:grpSpPr>
          <p:sp>
            <p:nvSpPr>
              <p:cNvPr id="74" name="Diamond 73">
                <a:extLst>
                  <a:ext uri="{FF2B5EF4-FFF2-40B4-BE49-F238E27FC236}">
                    <a16:creationId xmlns:a16="http://schemas.microsoft.com/office/drawing/2014/main" id="{551B2407-27B0-4632-B66E-A2482FF2ED38}"/>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1</a:t>
                </a:r>
              </a:p>
            </p:txBody>
          </p:sp>
          <p:sp>
            <p:nvSpPr>
              <p:cNvPr id="75" name="Diamond 74">
                <a:extLst>
                  <a:ext uri="{FF2B5EF4-FFF2-40B4-BE49-F238E27FC236}">
                    <a16:creationId xmlns:a16="http://schemas.microsoft.com/office/drawing/2014/main" id="{267AFF9C-BE6B-400A-B365-C5D7E1B8DCB2}"/>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42C2D0F2-B017-492B-B310-E6192B823F59}"/>
              </a:ext>
            </a:extLst>
          </p:cNvPr>
          <p:cNvGrpSpPr/>
          <p:nvPr/>
        </p:nvGrpSpPr>
        <p:grpSpPr>
          <a:xfrm>
            <a:off x="7830097" y="2614324"/>
            <a:ext cx="3904703" cy="623770"/>
            <a:chOff x="7363372" y="1776598"/>
            <a:chExt cx="3904703" cy="623770"/>
          </a:xfrm>
        </p:grpSpPr>
        <p:sp>
          <p:nvSpPr>
            <p:cNvPr id="77" name="Text Placeholder 6">
              <a:extLst>
                <a:ext uri="{FF2B5EF4-FFF2-40B4-BE49-F238E27FC236}">
                  <a16:creationId xmlns:a16="http://schemas.microsoft.com/office/drawing/2014/main" id="{7662C4B2-3E9B-4364-AEA0-113A4F1B148D}"/>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000" i="0" u="none" strike="noStrike" kern="1200" cap="none" spc="0" normalizeH="0" baseline="0" noProof="0" dirty="0">
                  <a:ln>
                    <a:noFill/>
                  </a:ln>
                  <a:effectLst/>
                  <a:uLnTx/>
                  <a:uFillTx/>
                  <a:ea typeface="+mn-ea"/>
                  <a:cs typeface="Segoe UI Light" panose="020B0502040204020203" pitchFamily="34" charset="0"/>
                </a:rPr>
                <a:t>Select environment</a:t>
              </a:r>
            </a:p>
          </p:txBody>
        </p:sp>
        <p:grpSp>
          <p:nvGrpSpPr>
            <p:cNvPr id="78" name="Group 77">
              <a:extLst>
                <a:ext uri="{FF2B5EF4-FFF2-40B4-BE49-F238E27FC236}">
                  <a16:creationId xmlns:a16="http://schemas.microsoft.com/office/drawing/2014/main" id="{84DC17DB-323D-4DB8-9A70-D82F24924C73}"/>
                </a:ext>
              </a:extLst>
            </p:cNvPr>
            <p:cNvGrpSpPr/>
            <p:nvPr/>
          </p:nvGrpSpPr>
          <p:grpSpPr>
            <a:xfrm>
              <a:off x="7363372" y="1776598"/>
              <a:ext cx="623770" cy="623770"/>
              <a:chOff x="7363372" y="1776598"/>
              <a:chExt cx="623770" cy="623770"/>
            </a:xfrm>
          </p:grpSpPr>
          <p:sp>
            <p:nvSpPr>
              <p:cNvPr id="79" name="Diamond 78">
                <a:extLst>
                  <a:ext uri="{FF2B5EF4-FFF2-40B4-BE49-F238E27FC236}">
                    <a16:creationId xmlns:a16="http://schemas.microsoft.com/office/drawing/2014/main" id="{E7866271-2151-412F-AD1D-A38A94BE8521}"/>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FFFFFF"/>
                    </a:solidFill>
                    <a:latin typeface="+mj-lt"/>
                    <a:ea typeface="Segoe UI" pitchFamily="34" charset="0"/>
                    <a:cs typeface="Segoe UI" pitchFamily="34" charset="0"/>
                  </a:rPr>
                  <a:t>2</a:t>
                </a:r>
              </a:p>
            </p:txBody>
          </p:sp>
          <p:sp>
            <p:nvSpPr>
              <p:cNvPr id="80" name="Diamond 79">
                <a:extLst>
                  <a:ext uri="{FF2B5EF4-FFF2-40B4-BE49-F238E27FC236}">
                    <a16:creationId xmlns:a16="http://schemas.microsoft.com/office/drawing/2014/main" id="{5767696D-8745-4266-93AD-9ACD79AFB31C}"/>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grpSp>
        <p:nvGrpSpPr>
          <p:cNvPr id="81" name="Group 80">
            <a:extLst>
              <a:ext uri="{FF2B5EF4-FFF2-40B4-BE49-F238E27FC236}">
                <a16:creationId xmlns:a16="http://schemas.microsoft.com/office/drawing/2014/main" id="{BAF22EC6-5ABD-4CF5-82D9-0FB7FAD69F00}"/>
              </a:ext>
            </a:extLst>
          </p:cNvPr>
          <p:cNvGrpSpPr/>
          <p:nvPr/>
        </p:nvGrpSpPr>
        <p:grpSpPr>
          <a:xfrm>
            <a:off x="7821039" y="3428393"/>
            <a:ext cx="3904703" cy="623770"/>
            <a:chOff x="7363372" y="1776598"/>
            <a:chExt cx="3904703" cy="623770"/>
          </a:xfrm>
        </p:grpSpPr>
        <p:sp>
          <p:nvSpPr>
            <p:cNvPr id="82" name="Text Placeholder 6">
              <a:extLst>
                <a:ext uri="{FF2B5EF4-FFF2-40B4-BE49-F238E27FC236}">
                  <a16:creationId xmlns:a16="http://schemas.microsoft.com/office/drawing/2014/main" id="{35205DC2-43C8-45C5-8261-C353646C8ABA}"/>
                </a:ext>
              </a:extLst>
            </p:cNvPr>
            <p:cNvSpPr txBox="1">
              <a:spLocks/>
            </p:cNvSpPr>
            <p:nvPr/>
          </p:nvSpPr>
          <p:spPr>
            <a:xfrm>
              <a:off x="8103394" y="1896970"/>
              <a:ext cx="3164681" cy="383027"/>
            </a:xfrm>
            <a:prstGeom prst="rect">
              <a:avLst/>
            </a:prstGeom>
          </p:spPr>
          <p:txBody>
            <a:bodyPr wrap="square"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1200"/>
                </a:spcBef>
                <a:spcAft>
                  <a:spcPts val="600"/>
                </a:spcAft>
                <a:buClrTx/>
                <a:buSzPct val="90000"/>
                <a:buFont typeface="Wingdings" panose="05000000000000000000" pitchFamily="2" charset="2"/>
                <a:buNone/>
                <a:tabLst/>
                <a:defRPr/>
              </a:pPr>
              <a:r>
                <a:rPr lang="en-US" sz="2000" spc="0" dirty="0" err="1">
                  <a:cs typeface="Segoe UI Light" panose="020B0502040204020203" pitchFamily="34" charset="0"/>
                </a:rPr>
                <a:t>Pr</a:t>
              </a:r>
              <a:r>
                <a:rPr kumimoji="0" lang="en-US" sz="2000" i="0" u="none" strike="noStrike" kern="1200" cap="none" spc="0" normalizeH="0" baseline="0" noProof="0" dirty="0" err="1">
                  <a:ln>
                    <a:noFill/>
                  </a:ln>
                  <a:effectLst/>
                  <a:uLnTx/>
                  <a:uFillTx/>
                  <a:ea typeface="+mn-ea"/>
                  <a:cs typeface="Segoe UI Light" panose="020B0502040204020203" pitchFamily="34" charset="0"/>
                </a:rPr>
                <a:t>ovide</a:t>
              </a:r>
              <a:r>
                <a:rPr kumimoji="0" lang="en-US" sz="2000" i="0" u="none" strike="noStrike" kern="1200" cap="none" spc="0" normalizeH="0" baseline="0" noProof="0" dirty="0">
                  <a:ln>
                    <a:noFill/>
                  </a:ln>
                  <a:effectLst/>
                  <a:uLnTx/>
                  <a:uFillTx/>
                  <a:ea typeface="+mn-ea"/>
                  <a:cs typeface="Segoe UI Light" panose="020B0502040204020203" pitchFamily="34" charset="0"/>
                </a:rPr>
                <a:t> Application Insights </a:t>
              </a:r>
              <a:r>
                <a:rPr lang="en-US" sz="2000" spc="0" dirty="0">
                  <a:cs typeface="Segoe UI Light" panose="020B0502040204020203" pitchFamily="34" charset="0"/>
                </a:rPr>
                <a:t>instance</a:t>
              </a:r>
              <a:endParaRPr kumimoji="0" lang="en-US" sz="2000" i="0" u="none" strike="noStrike" kern="1200" cap="none" spc="0" normalizeH="0" baseline="0" noProof="0" dirty="0">
                <a:ln>
                  <a:noFill/>
                </a:ln>
                <a:effectLst/>
                <a:uLnTx/>
                <a:uFillTx/>
                <a:ea typeface="+mn-ea"/>
                <a:cs typeface="Segoe UI Light" panose="020B0502040204020203" pitchFamily="34" charset="0"/>
              </a:endParaRPr>
            </a:p>
          </p:txBody>
        </p:sp>
        <p:grpSp>
          <p:nvGrpSpPr>
            <p:cNvPr id="83" name="Group 82">
              <a:extLst>
                <a:ext uri="{FF2B5EF4-FFF2-40B4-BE49-F238E27FC236}">
                  <a16:creationId xmlns:a16="http://schemas.microsoft.com/office/drawing/2014/main" id="{03749B70-CE4B-4C12-956F-2603335002F5}"/>
                </a:ext>
              </a:extLst>
            </p:cNvPr>
            <p:cNvGrpSpPr/>
            <p:nvPr/>
          </p:nvGrpSpPr>
          <p:grpSpPr>
            <a:xfrm>
              <a:off x="7363372" y="1776598"/>
              <a:ext cx="623770" cy="623770"/>
              <a:chOff x="7363372" y="1776598"/>
              <a:chExt cx="623770" cy="623770"/>
            </a:xfrm>
          </p:grpSpPr>
          <p:sp>
            <p:nvSpPr>
              <p:cNvPr id="84" name="Diamond 83">
                <a:extLst>
                  <a:ext uri="{FF2B5EF4-FFF2-40B4-BE49-F238E27FC236}">
                    <a16:creationId xmlns:a16="http://schemas.microsoft.com/office/drawing/2014/main" id="{2C278C89-F63D-42DD-87CC-E17A06587BDD}"/>
                  </a:ext>
                </a:extLst>
              </p:cNvPr>
              <p:cNvSpPr/>
              <p:nvPr/>
            </p:nvSpPr>
            <p:spPr bwMode="auto">
              <a:xfrm>
                <a:off x="7363372" y="1776598"/>
                <a:ext cx="623770" cy="62377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dirty="0">
                    <a:solidFill>
                      <a:srgbClr val="FFFFFF"/>
                    </a:solidFill>
                    <a:latin typeface="+mj-lt"/>
                    <a:ea typeface="Segoe UI" pitchFamily="34" charset="0"/>
                    <a:cs typeface="Segoe UI" pitchFamily="34" charset="0"/>
                  </a:rPr>
                  <a:t>3</a:t>
                </a:r>
              </a:p>
            </p:txBody>
          </p:sp>
          <p:sp>
            <p:nvSpPr>
              <p:cNvPr id="85" name="Diamond 84">
                <a:extLst>
                  <a:ext uri="{FF2B5EF4-FFF2-40B4-BE49-F238E27FC236}">
                    <a16:creationId xmlns:a16="http://schemas.microsoft.com/office/drawing/2014/main" id="{D51C81B6-6B3D-4249-A2A9-A9233037BA18}"/>
                  </a:ext>
                </a:extLst>
              </p:cNvPr>
              <p:cNvSpPr/>
              <p:nvPr/>
            </p:nvSpPr>
            <p:spPr bwMode="auto">
              <a:xfrm>
                <a:off x="7407144" y="1820370"/>
                <a:ext cx="536227" cy="536227"/>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3093589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ECECCE-3263-4AFD-B613-BBB8EBF204D0}"/>
              </a:ext>
            </a:extLst>
          </p:cNvPr>
          <p:cNvSpPr/>
          <p:nvPr/>
        </p:nvSpPr>
        <p:spPr bwMode="auto">
          <a:xfrm>
            <a:off x="0" y="1810656"/>
            <a:ext cx="12192000" cy="3236686"/>
          </a:xfrm>
          <a:prstGeom prst="rect">
            <a:avLst/>
          </a:prstGeom>
          <a:solidFill>
            <a:srgbClr val="191919">
              <a:alpha val="5000"/>
            </a:srgbClr>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8B728838-C6AD-4AF4-9366-BF9FCABA7D9D}"/>
              </a:ext>
            </a:extLst>
          </p:cNvPr>
          <p:cNvGrpSpPr/>
          <p:nvPr/>
        </p:nvGrpSpPr>
        <p:grpSpPr>
          <a:xfrm>
            <a:off x="-1017119" y="4346953"/>
            <a:ext cx="2034237" cy="2034237"/>
            <a:chOff x="10383415" y="5251919"/>
            <a:chExt cx="2034237" cy="2034237"/>
          </a:xfrm>
        </p:grpSpPr>
        <p:sp>
          <p:nvSpPr>
            <p:cNvPr id="5" name="Diamond 4">
              <a:extLst>
                <a:ext uri="{FF2B5EF4-FFF2-40B4-BE49-F238E27FC236}">
                  <a16:creationId xmlns:a16="http://schemas.microsoft.com/office/drawing/2014/main" id="{6629305E-E9B6-4E75-99A0-64F8B00AE42A}"/>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 name="Diamond 5">
              <a:extLst>
                <a:ext uri="{FF2B5EF4-FFF2-40B4-BE49-F238E27FC236}">
                  <a16:creationId xmlns:a16="http://schemas.microsoft.com/office/drawing/2014/main" id="{ED6A5078-FEC5-478A-9E15-38180646E88E}"/>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 name="Title 3">
            <a:extLst>
              <a:ext uri="{FF2B5EF4-FFF2-40B4-BE49-F238E27FC236}">
                <a16:creationId xmlns:a16="http://schemas.microsoft.com/office/drawing/2014/main" id="{AC752541-97FA-4330-9AE7-6755724C510C}"/>
              </a:ext>
            </a:extLst>
          </p:cNvPr>
          <p:cNvSpPr txBox="1">
            <a:spLocks/>
          </p:cNvSpPr>
          <p:nvPr/>
        </p:nvSpPr>
        <p:spPr>
          <a:xfrm>
            <a:off x="457200" y="2444749"/>
            <a:ext cx="9191625" cy="196850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lvl="0">
              <a:defRPr/>
            </a:pPr>
            <a:r>
              <a:rPr lang="en-US" sz="3200" dirty="0"/>
              <a:t>Planned &amp; unplanned platform changes/incidents</a:t>
            </a:r>
            <a:endPar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endParaRPr>
          </a:p>
        </p:txBody>
      </p:sp>
      <p:sp>
        <p:nvSpPr>
          <p:cNvPr id="10" name="Diamond 164">
            <a:extLst>
              <a:ext uri="{FF2B5EF4-FFF2-40B4-BE49-F238E27FC236}">
                <a16:creationId xmlns:a16="http://schemas.microsoft.com/office/drawing/2014/main" id="{634AC997-2025-4C0F-8D6D-3B86C4029394}"/>
              </a:ext>
            </a:extLst>
          </p:cNvPr>
          <p:cNvSpPr/>
          <p:nvPr/>
        </p:nvSpPr>
        <p:spPr bwMode="auto">
          <a:xfrm rot="10800000" flipH="1" flipV="1">
            <a:off x="10327934" y="0"/>
            <a:ext cx="1864066" cy="120512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04DCD84C-6394-4840-A960-1298F8D2FF53}"/>
              </a:ext>
            </a:extLst>
          </p:cNvPr>
          <p:cNvGrpSpPr/>
          <p:nvPr/>
        </p:nvGrpSpPr>
        <p:grpSpPr>
          <a:xfrm>
            <a:off x="9120413" y="3852876"/>
            <a:ext cx="3600000" cy="3600000"/>
            <a:chOff x="9408185" y="1100137"/>
            <a:chExt cx="4657725" cy="4657725"/>
          </a:xfrm>
        </p:grpSpPr>
        <p:sp>
          <p:nvSpPr>
            <p:cNvPr id="9" name="Diamond 8">
              <a:extLst>
                <a:ext uri="{FF2B5EF4-FFF2-40B4-BE49-F238E27FC236}">
                  <a16:creationId xmlns:a16="http://schemas.microsoft.com/office/drawing/2014/main" id="{2715D3AB-6902-42B5-9208-3A563270AA21}"/>
                </a:ext>
              </a:extLst>
            </p:cNvPr>
            <p:cNvSpPr/>
            <p:nvPr/>
          </p:nvSpPr>
          <p:spPr bwMode="auto">
            <a:xfrm rot="10800000">
              <a:off x="9408185" y="1100137"/>
              <a:ext cx="4657725" cy="4657725"/>
            </a:xfrm>
            <a:prstGeom prst="diamond">
              <a:avLst/>
            </a:prstGeom>
            <a:solidFill>
              <a:schemeClr val="tx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2E2C3771-56FE-458C-9FC2-8A962703EAD2}"/>
                </a:ext>
              </a:extLst>
            </p:cNvPr>
            <p:cNvSpPr txBox="1"/>
            <p:nvPr/>
          </p:nvSpPr>
          <p:spPr>
            <a:xfrm>
              <a:off x="11152588" y="2484894"/>
              <a:ext cx="1193371" cy="1815815"/>
            </a:xfrm>
            <a:prstGeom prst="rect">
              <a:avLst/>
            </a:prstGeom>
            <a:noFill/>
          </p:spPr>
          <p:txBody>
            <a:bodyPr wrap="none" lIns="182880" tIns="146304" rIns="182880" bIns="146304" rtlCol="0">
              <a:spAutoFit/>
            </a:bodyPr>
            <a:lstStyle/>
            <a:p>
              <a:pPr>
                <a:lnSpc>
                  <a:spcPct val="90000"/>
                </a:lnSpc>
                <a:spcAft>
                  <a:spcPts val="600"/>
                </a:spcAft>
              </a:pPr>
              <a:r>
                <a:rPr lang="fi-FI" sz="8000" dirty="0">
                  <a:solidFill>
                    <a:schemeClr val="bg1"/>
                  </a:solidFill>
                </a:rPr>
                <a:t>4</a:t>
              </a:r>
              <a:endParaRPr lang="LID4096" sz="1200" dirty="0" err="1">
                <a:solidFill>
                  <a:schemeClr val="bg1"/>
                </a:solidFill>
              </a:endParaRPr>
            </a:p>
          </p:txBody>
        </p:sp>
        <p:sp>
          <p:nvSpPr>
            <p:cNvPr id="12" name="Diamond 11">
              <a:extLst>
                <a:ext uri="{FF2B5EF4-FFF2-40B4-BE49-F238E27FC236}">
                  <a16:creationId xmlns:a16="http://schemas.microsoft.com/office/drawing/2014/main" id="{F1494613-3F00-4B2A-8139-1A0C0E6279D5}"/>
                </a:ext>
              </a:extLst>
            </p:cNvPr>
            <p:cNvSpPr/>
            <p:nvPr/>
          </p:nvSpPr>
          <p:spPr bwMode="auto">
            <a:xfrm rot="10800000">
              <a:off x="9697447" y="1383631"/>
              <a:ext cx="4078707" cy="4102769"/>
            </a:xfrm>
            <a:prstGeom prst="diamond">
              <a:avLst/>
            </a:prstGeom>
            <a:noFill/>
            <a:ln w="6350">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785976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a:extLst>
              <a:ext uri="{FF2B5EF4-FFF2-40B4-BE49-F238E27FC236}">
                <a16:creationId xmlns:a16="http://schemas.microsoft.com/office/drawing/2014/main" id="{D501F666-6215-4808-9269-16F767FCDC91}"/>
              </a:ext>
            </a:extLst>
          </p:cNvPr>
          <p:cNvSpPr>
            <a:spLocks noGrp="1"/>
          </p:cNvSpPr>
          <p:nvPr>
            <p:ph type="title"/>
          </p:nvPr>
        </p:nvSpPr>
        <p:spPr>
          <a:xfrm>
            <a:off x="463615" y="475648"/>
            <a:ext cx="11306469" cy="397545"/>
          </a:xfrm>
        </p:spPr>
        <p:txBody>
          <a:bodyPr/>
          <a:lstStyle/>
          <a:p>
            <a:r>
              <a:rPr lang="en-US" dirty="0"/>
              <a:t>Monitoring platform status</a:t>
            </a:r>
          </a:p>
        </p:txBody>
      </p:sp>
      <p:sp>
        <p:nvSpPr>
          <p:cNvPr id="60" name="Freeform: Shape 59">
            <a:extLst>
              <a:ext uri="{FF2B5EF4-FFF2-40B4-BE49-F238E27FC236}">
                <a16:creationId xmlns:a16="http://schemas.microsoft.com/office/drawing/2014/main" id="{9539CF3F-4B43-4C41-B92C-A3B6C4A6F452}"/>
              </a:ext>
            </a:extLst>
          </p:cNvPr>
          <p:cNvSpPr/>
          <p:nvPr/>
        </p:nvSpPr>
        <p:spPr bwMode="auto">
          <a:xfrm>
            <a:off x="0" y="964321"/>
            <a:ext cx="8107680" cy="975588"/>
          </a:xfrm>
          <a:custGeom>
            <a:avLst/>
            <a:gdLst>
              <a:gd name="connsiteX0" fmla="*/ 0 w 9404220"/>
              <a:gd name="connsiteY0" fmla="*/ 0 h 984885"/>
              <a:gd name="connsiteX1" fmla="*/ 9404220 w 9404220"/>
              <a:gd name="connsiteY1" fmla="*/ 0 h 984885"/>
              <a:gd name="connsiteX2" fmla="*/ 9147008 w 9404220"/>
              <a:gd name="connsiteY2" fmla="*/ 256597 h 984885"/>
              <a:gd name="connsiteX3" fmla="*/ 9147000 w 9404220"/>
              <a:gd name="connsiteY3" fmla="*/ 256598 h 984885"/>
              <a:gd name="connsiteX4" fmla="*/ 8913313 w 9404220"/>
              <a:gd name="connsiteY4" fmla="*/ 489726 h 984885"/>
              <a:gd name="connsiteX5" fmla="*/ 8914282 w 9404220"/>
              <a:gd name="connsiteY5" fmla="*/ 489726 h 984885"/>
              <a:gd name="connsiteX6" fmla="*/ 8417937 w 9404220"/>
              <a:gd name="connsiteY6" fmla="*/ 984885 h 984885"/>
              <a:gd name="connsiteX7" fmla="*/ 0 w 9404220"/>
              <a:gd name="connsiteY7" fmla="*/ 984885 h 984885"/>
              <a:gd name="connsiteX8" fmla="*/ 0 w 9404220"/>
              <a:gd name="connsiteY8" fmla="*/ 0 h 98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4220" h="984885">
                <a:moveTo>
                  <a:pt x="0" y="0"/>
                </a:moveTo>
                <a:lnTo>
                  <a:pt x="9404220" y="0"/>
                </a:lnTo>
                <a:lnTo>
                  <a:pt x="9147008" y="256597"/>
                </a:lnTo>
                <a:cubicBezTo>
                  <a:pt x="9147005" y="256597"/>
                  <a:pt x="9147003" y="256598"/>
                  <a:pt x="9147000" y="256598"/>
                </a:cubicBezTo>
                <a:lnTo>
                  <a:pt x="8913313" y="489726"/>
                </a:lnTo>
                <a:lnTo>
                  <a:pt x="8914282" y="489726"/>
                </a:lnTo>
                <a:lnTo>
                  <a:pt x="8417937" y="984885"/>
                </a:lnTo>
                <a:lnTo>
                  <a:pt x="0" y="984885"/>
                </a:lnTo>
                <a:lnTo>
                  <a:pt x="0" y="0"/>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6400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Semilight"/>
              </a:rPr>
              <a:t>Power Apps and Automate services platform status </a:t>
            </a:r>
            <a:r>
              <a:rPr lang="en-US" sz="2000" dirty="0">
                <a:solidFill>
                  <a:srgbClr val="FFFFFF"/>
                </a:solidFill>
                <a:latin typeface="Segoe UI"/>
                <a:cs typeface="Segoe UI Semilight"/>
              </a:rPr>
              <a:t>can been seen in both portals and Office 365 Service Health</a:t>
            </a:r>
            <a:endParaRPr kumimoji="0" lang="en-US" sz="2000" b="0" i="0" u="none" strike="noStrike" kern="1200" cap="none" spc="0" normalizeH="0" baseline="0" noProof="0" dirty="0">
              <a:ln>
                <a:noFill/>
              </a:ln>
              <a:solidFill>
                <a:srgbClr val="FFFFFF"/>
              </a:solidFill>
              <a:effectLst/>
              <a:uLnTx/>
              <a:uFillTx/>
              <a:latin typeface="Segoe UI"/>
              <a:ea typeface="+mn-ea"/>
              <a:cs typeface="Segoe UI Semilight"/>
            </a:endParaRPr>
          </a:p>
        </p:txBody>
      </p:sp>
      <p:pic>
        <p:nvPicPr>
          <p:cNvPr id="14" name="Picture 13">
            <a:extLst>
              <a:ext uri="{FF2B5EF4-FFF2-40B4-BE49-F238E27FC236}">
                <a16:creationId xmlns:a16="http://schemas.microsoft.com/office/drawing/2014/main" id="{7BCC31F5-86FB-48C0-B5BA-04B6B8A3B8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60912" y="2380364"/>
            <a:ext cx="4032976" cy="2300383"/>
          </a:xfrm>
          <a:prstGeom prst="rect">
            <a:avLst/>
          </a:prstGeom>
        </p:spPr>
      </p:pic>
      <p:sp>
        <p:nvSpPr>
          <p:cNvPr id="3" name="Rectangle 2">
            <a:extLst>
              <a:ext uri="{FF2B5EF4-FFF2-40B4-BE49-F238E27FC236}">
                <a16:creationId xmlns:a16="http://schemas.microsoft.com/office/drawing/2014/main" id="{5884A247-9B26-4519-A2A6-98E743D9CA17}"/>
              </a:ext>
            </a:extLst>
          </p:cNvPr>
          <p:cNvSpPr/>
          <p:nvPr/>
        </p:nvSpPr>
        <p:spPr>
          <a:xfrm>
            <a:off x="7260911" y="2721217"/>
            <a:ext cx="4586953" cy="307777"/>
          </a:xfrm>
          <a:prstGeom prst="rect">
            <a:avLst/>
          </a:prstGeom>
        </p:spPr>
        <p:txBody>
          <a:bodyPr wrap="square">
            <a:spAutoFit/>
          </a:bodyPr>
          <a:lstStyle/>
          <a:p>
            <a:pPr defTabSz="1219170"/>
            <a:r>
              <a:rPr lang="en-US" sz="1400" dirty="0">
                <a:solidFill>
                  <a:schemeClr val="bg1"/>
                </a:solidFill>
                <a:latin typeface="Segoe UI"/>
                <a:hlinkClick r:id="rId4">
                  <a:extLst>
                    <a:ext uri="{A12FA001-AC4F-418D-AE19-62706E023703}">
                      <ahyp:hlinkClr xmlns:ahyp="http://schemas.microsoft.com/office/drawing/2018/hyperlinkcolor" val="tx"/>
                    </a:ext>
                  </a:extLst>
                </a:hlinkClick>
              </a:rPr>
              <a:t>https://powerapps.microsoft.com/en-us/support</a:t>
            </a:r>
            <a:r>
              <a:rPr lang="en-US" sz="1400" dirty="0">
                <a:solidFill>
                  <a:schemeClr val="bg1"/>
                </a:solidFill>
                <a:latin typeface="Segoe UI"/>
              </a:rPr>
              <a:t> </a:t>
            </a:r>
          </a:p>
        </p:txBody>
      </p:sp>
      <p:pic>
        <p:nvPicPr>
          <p:cNvPr id="16" name="Picture 15">
            <a:extLst>
              <a:ext uri="{FF2B5EF4-FFF2-40B4-BE49-F238E27FC236}">
                <a16:creationId xmlns:a16="http://schemas.microsoft.com/office/drawing/2014/main" id="{3E0A2BAC-E1B0-4A5C-B0E1-62FC3E5CFB84}"/>
              </a:ext>
            </a:extLst>
          </p:cNvPr>
          <p:cNvPicPr>
            <a:picLocks noChangeAspect="1"/>
          </p:cNvPicPr>
          <p:nvPr/>
        </p:nvPicPr>
        <p:blipFill>
          <a:blip r:embed="rId5"/>
          <a:stretch>
            <a:fillRect/>
          </a:stretch>
        </p:blipFill>
        <p:spPr>
          <a:xfrm>
            <a:off x="463615" y="2968242"/>
            <a:ext cx="5804198" cy="3587934"/>
          </a:xfrm>
          <a:prstGeom prst="rect">
            <a:avLst/>
          </a:prstGeom>
        </p:spPr>
      </p:pic>
      <p:sp>
        <p:nvSpPr>
          <p:cNvPr id="57" name="TextBox 56">
            <a:extLst>
              <a:ext uri="{FF2B5EF4-FFF2-40B4-BE49-F238E27FC236}">
                <a16:creationId xmlns:a16="http://schemas.microsoft.com/office/drawing/2014/main" id="{CF24C927-18D1-49C2-A293-56208CDB1535}"/>
              </a:ext>
            </a:extLst>
          </p:cNvPr>
          <p:cNvSpPr txBox="1"/>
          <p:nvPr/>
        </p:nvSpPr>
        <p:spPr>
          <a:xfrm>
            <a:off x="463615" y="2216066"/>
            <a:ext cx="4586953" cy="584775"/>
          </a:xfrm>
          <a:prstGeom prst="rect">
            <a:avLst/>
          </a:prstGeom>
          <a:noFill/>
        </p:spPr>
        <p:txBody>
          <a:bodyPr wrap="square">
            <a:spAutoFit/>
          </a:bodyPr>
          <a:lstStyle/>
          <a:p>
            <a:r>
              <a:rPr lang="LID4096" sz="1600" dirty="0">
                <a:hlinkClick r:id="rId6"/>
              </a:rPr>
              <a:t>https://admin.microsoft.com/Adminportal/Home?source=applauncher#/servicehealth</a:t>
            </a:r>
            <a:r>
              <a:rPr lang="fi-FI" sz="1600" dirty="0"/>
              <a:t> </a:t>
            </a:r>
            <a:endParaRPr lang="LID4096" sz="1600" dirty="0"/>
          </a:p>
        </p:txBody>
      </p:sp>
      <p:pic>
        <p:nvPicPr>
          <p:cNvPr id="12" name="Picture 11">
            <a:extLst>
              <a:ext uri="{FF2B5EF4-FFF2-40B4-BE49-F238E27FC236}">
                <a16:creationId xmlns:a16="http://schemas.microsoft.com/office/drawing/2014/main" id="{5B179D80-F89D-4CBE-82ED-E5AE9A24590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60911" y="4646652"/>
            <a:ext cx="3916347" cy="1909524"/>
          </a:xfrm>
          <a:prstGeom prst="rect">
            <a:avLst/>
          </a:prstGeom>
        </p:spPr>
      </p:pic>
      <p:sp>
        <p:nvSpPr>
          <p:cNvPr id="8" name="Rectangle 7">
            <a:extLst>
              <a:ext uri="{FF2B5EF4-FFF2-40B4-BE49-F238E27FC236}">
                <a16:creationId xmlns:a16="http://schemas.microsoft.com/office/drawing/2014/main" id="{17E1C87C-D2A8-41DB-B24C-0636FF334971}"/>
              </a:ext>
            </a:extLst>
          </p:cNvPr>
          <p:cNvSpPr/>
          <p:nvPr/>
        </p:nvSpPr>
        <p:spPr>
          <a:xfrm>
            <a:off x="7260911" y="4986603"/>
            <a:ext cx="4586953" cy="307777"/>
          </a:xfrm>
          <a:prstGeom prst="rect">
            <a:avLst/>
          </a:prstGeom>
        </p:spPr>
        <p:txBody>
          <a:bodyPr wrap="square">
            <a:spAutoFit/>
          </a:bodyPr>
          <a:lstStyle/>
          <a:p>
            <a:pPr defTabSz="1219170"/>
            <a:r>
              <a:rPr lang="en-US" sz="1400" dirty="0">
                <a:solidFill>
                  <a:schemeClr val="bg1"/>
                </a:solidFill>
                <a:latin typeface="Segoe UI"/>
                <a:hlinkClick r:id="rId8">
                  <a:extLst>
                    <a:ext uri="{A12FA001-AC4F-418D-AE19-62706E023703}">
                      <ahyp:hlinkClr xmlns:ahyp="http://schemas.microsoft.com/office/drawing/2018/hyperlinkcolor" val="tx"/>
                    </a:ext>
                  </a:extLst>
                </a:hlinkClick>
              </a:rPr>
              <a:t>https://flow.microsoft.com/en-us/support</a:t>
            </a:r>
            <a:r>
              <a:rPr lang="en-US" sz="1400" dirty="0">
                <a:solidFill>
                  <a:schemeClr val="bg1"/>
                </a:solidFill>
                <a:latin typeface="Segoe UI"/>
              </a:rPr>
              <a:t> </a:t>
            </a:r>
          </a:p>
        </p:txBody>
      </p:sp>
    </p:spTree>
    <p:extLst>
      <p:ext uri="{BB962C8B-B14F-4D97-AF65-F5344CB8AC3E}">
        <p14:creationId xmlns:p14="http://schemas.microsoft.com/office/powerpoint/2010/main" val="1655600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2">
            <a:extLst>
              <a:ext uri="{FF2B5EF4-FFF2-40B4-BE49-F238E27FC236}">
                <a16:creationId xmlns:a16="http://schemas.microsoft.com/office/drawing/2014/main" id="{D501F666-6215-4808-9269-16F767FCDC91}"/>
              </a:ext>
            </a:extLst>
          </p:cNvPr>
          <p:cNvSpPr>
            <a:spLocks noGrp="1"/>
          </p:cNvSpPr>
          <p:nvPr>
            <p:ph type="title"/>
          </p:nvPr>
        </p:nvSpPr>
        <p:spPr>
          <a:xfrm>
            <a:off x="463615" y="475648"/>
            <a:ext cx="11306469" cy="397545"/>
          </a:xfrm>
        </p:spPr>
        <p:txBody>
          <a:bodyPr/>
          <a:lstStyle/>
          <a:p>
            <a:r>
              <a:rPr lang="en-US" dirty="0"/>
              <a:t>Monitoring platform updates and changes</a:t>
            </a:r>
          </a:p>
        </p:txBody>
      </p:sp>
      <p:sp>
        <p:nvSpPr>
          <p:cNvPr id="60" name="Freeform: Shape 59">
            <a:extLst>
              <a:ext uri="{FF2B5EF4-FFF2-40B4-BE49-F238E27FC236}">
                <a16:creationId xmlns:a16="http://schemas.microsoft.com/office/drawing/2014/main" id="{9539CF3F-4B43-4C41-B92C-A3B6C4A6F452}"/>
              </a:ext>
            </a:extLst>
          </p:cNvPr>
          <p:cNvSpPr/>
          <p:nvPr/>
        </p:nvSpPr>
        <p:spPr bwMode="auto">
          <a:xfrm>
            <a:off x="0" y="964321"/>
            <a:ext cx="9875520" cy="975588"/>
          </a:xfrm>
          <a:custGeom>
            <a:avLst/>
            <a:gdLst>
              <a:gd name="connsiteX0" fmla="*/ 0 w 9404220"/>
              <a:gd name="connsiteY0" fmla="*/ 0 h 984885"/>
              <a:gd name="connsiteX1" fmla="*/ 9404220 w 9404220"/>
              <a:gd name="connsiteY1" fmla="*/ 0 h 984885"/>
              <a:gd name="connsiteX2" fmla="*/ 9147008 w 9404220"/>
              <a:gd name="connsiteY2" fmla="*/ 256597 h 984885"/>
              <a:gd name="connsiteX3" fmla="*/ 9147000 w 9404220"/>
              <a:gd name="connsiteY3" fmla="*/ 256598 h 984885"/>
              <a:gd name="connsiteX4" fmla="*/ 8913313 w 9404220"/>
              <a:gd name="connsiteY4" fmla="*/ 489726 h 984885"/>
              <a:gd name="connsiteX5" fmla="*/ 8914282 w 9404220"/>
              <a:gd name="connsiteY5" fmla="*/ 489726 h 984885"/>
              <a:gd name="connsiteX6" fmla="*/ 8417937 w 9404220"/>
              <a:gd name="connsiteY6" fmla="*/ 984885 h 984885"/>
              <a:gd name="connsiteX7" fmla="*/ 0 w 9404220"/>
              <a:gd name="connsiteY7" fmla="*/ 984885 h 984885"/>
              <a:gd name="connsiteX8" fmla="*/ 0 w 9404220"/>
              <a:gd name="connsiteY8" fmla="*/ 0 h 98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4220" h="984885">
                <a:moveTo>
                  <a:pt x="0" y="0"/>
                </a:moveTo>
                <a:lnTo>
                  <a:pt x="9404220" y="0"/>
                </a:lnTo>
                <a:lnTo>
                  <a:pt x="9147008" y="256597"/>
                </a:lnTo>
                <a:cubicBezTo>
                  <a:pt x="9147005" y="256597"/>
                  <a:pt x="9147003" y="256598"/>
                  <a:pt x="9147000" y="256598"/>
                </a:cubicBezTo>
                <a:lnTo>
                  <a:pt x="8913313" y="489726"/>
                </a:lnTo>
                <a:lnTo>
                  <a:pt x="8914282" y="489726"/>
                </a:lnTo>
                <a:lnTo>
                  <a:pt x="8417937" y="984885"/>
                </a:lnTo>
                <a:lnTo>
                  <a:pt x="0" y="984885"/>
                </a:lnTo>
                <a:lnTo>
                  <a:pt x="0" y="0"/>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6400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Semilight"/>
              </a:rPr>
              <a:t>Power Apps and Automate services platform updates and changes can be monitored in Office 365 Message Center</a:t>
            </a:r>
          </a:p>
        </p:txBody>
      </p:sp>
      <p:pic>
        <p:nvPicPr>
          <p:cNvPr id="4" name="Picture 3">
            <a:extLst>
              <a:ext uri="{FF2B5EF4-FFF2-40B4-BE49-F238E27FC236}">
                <a16:creationId xmlns:a16="http://schemas.microsoft.com/office/drawing/2014/main" id="{328FD064-9425-41B2-BE7B-1510699DCF6F}"/>
              </a:ext>
            </a:extLst>
          </p:cNvPr>
          <p:cNvPicPr>
            <a:picLocks noChangeAspect="1"/>
          </p:cNvPicPr>
          <p:nvPr/>
        </p:nvPicPr>
        <p:blipFill>
          <a:blip r:embed="rId3"/>
          <a:stretch>
            <a:fillRect/>
          </a:stretch>
        </p:blipFill>
        <p:spPr>
          <a:xfrm>
            <a:off x="269643" y="2115584"/>
            <a:ext cx="11500441" cy="4661140"/>
          </a:xfrm>
          <a:prstGeom prst="rect">
            <a:avLst/>
          </a:prstGeom>
        </p:spPr>
      </p:pic>
    </p:spTree>
    <p:extLst>
      <p:ext uri="{BB962C8B-B14F-4D97-AF65-F5344CB8AC3E}">
        <p14:creationId xmlns:p14="http://schemas.microsoft.com/office/powerpoint/2010/main" val="3989365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363D39D0-ED34-4C3A-8662-1B0C74FF2417}"/>
              </a:ext>
            </a:extLst>
          </p:cNvPr>
          <p:cNvSpPr/>
          <p:nvPr/>
        </p:nvSpPr>
        <p:spPr bwMode="auto">
          <a:xfrm>
            <a:off x="497737" y="4468586"/>
            <a:ext cx="7433177" cy="1827778"/>
          </a:xfrm>
          <a:custGeom>
            <a:avLst/>
            <a:gdLst>
              <a:gd name="connsiteX0" fmla="*/ 1509482 w 6138744"/>
              <a:gd name="connsiteY0" fmla="*/ 0 h 1509484"/>
              <a:gd name="connsiteX1" fmla="*/ 6138744 w 6138744"/>
              <a:gd name="connsiteY1" fmla="*/ 0 h 1509484"/>
              <a:gd name="connsiteX2" fmla="*/ 4629261 w 6138744"/>
              <a:gd name="connsiteY2" fmla="*/ 1509484 h 1509484"/>
              <a:gd name="connsiteX3" fmla="*/ 0 w 6138744"/>
              <a:gd name="connsiteY3" fmla="*/ 1509484 h 1509484"/>
            </a:gdLst>
            <a:ahLst/>
            <a:cxnLst>
              <a:cxn ang="0">
                <a:pos x="connsiteX0" y="connsiteY0"/>
              </a:cxn>
              <a:cxn ang="0">
                <a:pos x="connsiteX1" y="connsiteY1"/>
              </a:cxn>
              <a:cxn ang="0">
                <a:pos x="connsiteX2" y="connsiteY2"/>
              </a:cxn>
              <a:cxn ang="0">
                <a:pos x="connsiteX3" y="connsiteY3"/>
              </a:cxn>
            </a:cxnLst>
            <a:rect l="l" t="t" r="r" b="b"/>
            <a:pathLst>
              <a:path w="6138744" h="1509484">
                <a:moveTo>
                  <a:pt x="1509482" y="0"/>
                </a:moveTo>
                <a:lnTo>
                  <a:pt x="6138744" y="0"/>
                </a:lnTo>
                <a:lnTo>
                  <a:pt x="4629261" y="1509484"/>
                </a:lnTo>
                <a:lnTo>
                  <a:pt x="0" y="1509484"/>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 name="Freeform: Shape 11">
            <a:extLst>
              <a:ext uri="{FF2B5EF4-FFF2-40B4-BE49-F238E27FC236}">
                <a16:creationId xmlns:a16="http://schemas.microsoft.com/office/drawing/2014/main" id="{7265F507-38AA-43DF-9163-A1E8425BBAEF}"/>
              </a:ext>
            </a:extLst>
          </p:cNvPr>
          <p:cNvSpPr/>
          <p:nvPr/>
        </p:nvSpPr>
        <p:spPr bwMode="auto">
          <a:xfrm>
            <a:off x="0" y="0"/>
            <a:ext cx="7263326" cy="6734014"/>
          </a:xfrm>
          <a:custGeom>
            <a:avLst/>
            <a:gdLst>
              <a:gd name="connsiteX0" fmla="*/ 0 w 5993076"/>
              <a:gd name="connsiteY0" fmla="*/ 0 h 5993077"/>
              <a:gd name="connsiteX1" fmla="*/ 5993076 w 5993076"/>
              <a:gd name="connsiteY1" fmla="*/ 0 h 5993077"/>
              <a:gd name="connsiteX2" fmla="*/ 0 w 5993076"/>
              <a:gd name="connsiteY2" fmla="*/ 5993077 h 5993077"/>
            </a:gdLst>
            <a:ahLst/>
            <a:cxnLst>
              <a:cxn ang="0">
                <a:pos x="connsiteX0" y="connsiteY0"/>
              </a:cxn>
              <a:cxn ang="0">
                <a:pos x="connsiteX1" y="connsiteY1"/>
              </a:cxn>
              <a:cxn ang="0">
                <a:pos x="connsiteX2" y="connsiteY2"/>
              </a:cxn>
            </a:cxnLst>
            <a:rect l="l" t="t" r="r" b="b"/>
            <a:pathLst>
              <a:path w="5993076" h="5993077">
                <a:moveTo>
                  <a:pt x="0" y="0"/>
                </a:moveTo>
                <a:lnTo>
                  <a:pt x="5993076" y="0"/>
                </a:lnTo>
                <a:lnTo>
                  <a:pt x="0" y="5993077"/>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itle 2">
            <a:extLst>
              <a:ext uri="{FF2B5EF4-FFF2-40B4-BE49-F238E27FC236}">
                <a16:creationId xmlns:a16="http://schemas.microsoft.com/office/drawing/2014/main" id="{77622BFB-4BCB-4B70-8FAA-5F5757FD1E94}"/>
              </a:ext>
            </a:extLst>
          </p:cNvPr>
          <p:cNvSpPr>
            <a:spLocks noGrp="1"/>
          </p:cNvSpPr>
          <p:nvPr>
            <p:ph type="title"/>
          </p:nvPr>
        </p:nvSpPr>
        <p:spPr>
          <a:xfrm>
            <a:off x="573697" y="441112"/>
            <a:ext cx="3720066" cy="492443"/>
          </a:xfrm>
        </p:spPr>
        <p:txBody>
          <a:bodyPr/>
          <a:lstStyle/>
          <a:p>
            <a:r>
              <a:rPr lang="en-US" dirty="0">
                <a:solidFill>
                  <a:schemeClr val="bg1"/>
                </a:solidFill>
              </a:rPr>
              <a:t>Access Audit Logs</a:t>
            </a:r>
          </a:p>
        </p:txBody>
      </p:sp>
      <p:sp>
        <p:nvSpPr>
          <p:cNvPr id="16" name="Text Placeholder 5">
            <a:extLst>
              <a:ext uri="{FF2B5EF4-FFF2-40B4-BE49-F238E27FC236}">
                <a16:creationId xmlns:a16="http://schemas.microsoft.com/office/drawing/2014/main" id="{951AC8CF-F1CE-47E4-BAA2-FAAC461651E4}"/>
              </a:ext>
            </a:extLst>
          </p:cNvPr>
          <p:cNvSpPr txBox="1">
            <a:spLocks/>
          </p:cNvSpPr>
          <p:nvPr/>
        </p:nvSpPr>
        <p:spPr>
          <a:xfrm>
            <a:off x="6410736" y="1137887"/>
            <a:ext cx="3346385"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C3C41"/>
                </a:solidFill>
                <a:effectLst/>
                <a:uLnTx/>
                <a:uFillTx/>
                <a:latin typeface="Segoe UI Semibold"/>
                <a:ea typeface="+mn-ea"/>
                <a:cs typeface="Segoe UI" panose="020B0502040204020203" pitchFamily="34" charset="0"/>
              </a:rPr>
              <a:t>ACTIVITY LOGGING</a:t>
            </a:r>
          </a:p>
        </p:txBody>
      </p:sp>
      <p:sp>
        <p:nvSpPr>
          <p:cNvPr id="18" name="Text Placeholder 5">
            <a:extLst>
              <a:ext uri="{FF2B5EF4-FFF2-40B4-BE49-F238E27FC236}">
                <a16:creationId xmlns:a16="http://schemas.microsoft.com/office/drawing/2014/main" id="{4EDA5EC4-F00E-4CF5-9963-70087EF4ED65}"/>
              </a:ext>
            </a:extLst>
          </p:cNvPr>
          <p:cNvSpPr txBox="1">
            <a:spLocks/>
          </p:cNvSpPr>
          <p:nvPr/>
        </p:nvSpPr>
        <p:spPr>
          <a:xfrm>
            <a:off x="2582884" y="4646979"/>
            <a:ext cx="3691311" cy="15388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Office provides </a:t>
            </a:r>
            <a:r>
              <a:rPr kumimoji="0" lang="en-US" sz="2000" b="0" i="0" u="none" strike="noStrike" kern="1200" cap="none" spc="0" normalizeH="0" baseline="0" noProof="0" dirty="0">
                <a:ln>
                  <a:noFill/>
                </a:ln>
                <a:solidFill>
                  <a:srgbClr val="0078D4"/>
                </a:solidFill>
                <a:effectLst/>
                <a:uLnTx/>
                <a:uFillTx/>
                <a:latin typeface="Segoe UI"/>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API’s</a:t>
            </a: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 to query this data, which is currently used by many </a:t>
            </a:r>
            <a:r>
              <a:rPr kumimoji="0" lang="en-US" sz="2000" b="0" i="0" u="none" strike="noStrike" kern="1200" cap="none" spc="0" normalizeH="0" baseline="0" noProof="0" dirty="0">
                <a:ln>
                  <a:noFill/>
                </a:ln>
                <a:solidFill>
                  <a:srgbClr val="00B0F0"/>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SIEM</a:t>
            </a: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 vendors to use the Activity Logging data for reporting.</a:t>
            </a:r>
          </a:p>
        </p:txBody>
      </p:sp>
      <p:sp>
        <p:nvSpPr>
          <p:cNvPr id="19" name="TextBox 18">
            <a:extLst>
              <a:ext uri="{FF2B5EF4-FFF2-40B4-BE49-F238E27FC236}">
                <a16:creationId xmlns:a16="http://schemas.microsoft.com/office/drawing/2014/main" id="{12C6257F-D3A5-474C-90A4-FA7A39B444F4}"/>
              </a:ext>
            </a:extLst>
          </p:cNvPr>
          <p:cNvSpPr txBox="1"/>
          <p:nvPr/>
        </p:nvSpPr>
        <p:spPr>
          <a:xfrm>
            <a:off x="573697" y="1047001"/>
            <a:ext cx="4081005" cy="138499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mn-cs"/>
              </a:rPr>
              <a:t>PowerApps, Power Automate, Dataverse audit records are available at </a:t>
            </a:r>
            <a:r>
              <a:rPr kumimoji="0" lang="en-US" sz="1800" b="1" i="0" u="none" strike="noStrike" kern="1200" cap="none" spc="0" normalizeH="0" baseline="0" noProof="0" dirty="0">
                <a:ln>
                  <a:noFill/>
                </a:ln>
                <a:solidFill>
                  <a:srgbClr val="3C3C41"/>
                </a:solidFill>
                <a:effectLst/>
                <a:uLnTx/>
                <a:uFillTx/>
                <a:latin typeface="Segoe UI Semibold"/>
                <a:ea typeface="+mn-ea"/>
                <a:cs typeface="+mn-cs"/>
                <a:hlinkClick r:id="rId5"/>
              </a:rPr>
              <a:t>https://compliance.microsoft.com/auditlogsearch</a:t>
            </a:r>
            <a:r>
              <a:rPr kumimoji="0" lang="en-US" sz="1800" b="1" i="0" u="none" strike="noStrike" kern="1200" cap="none" spc="0" normalizeH="0" baseline="0" noProof="0" dirty="0">
                <a:ln>
                  <a:noFill/>
                </a:ln>
                <a:solidFill>
                  <a:srgbClr val="3C3C41"/>
                </a:solidFill>
                <a:effectLst/>
                <a:uLnTx/>
                <a:uFillTx/>
                <a:latin typeface="Segoe UI Semibold"/>
                <a:ea typeface="+mn-ea"/>
                <a:cs typeface="+mn-cs"/>
              </a:rPr>
              <a:t> </a:t>
            </a:r>
            <a:endParaRPr kumimoji="0" lang="en-IN" sz="1800" b="0" i="0" u="none" strike="noStrike" kern="1200" cap="none" spc="0" normalizeH="0" baseline="0" noProof="0" dirty="0">
              <a:ln>
                <a:noFill/>
              </a:ln>
              <a:solidFill>
                <a:srgbClr val="3C3C41"/>
              </a:solidFill>
              <a:effectLst/>
              <a:uLnTx/>
              <a:uFillTx/>
              <a:latin typeface="Segoe UI Semibold"/>
              <a:ea typeface="+mn-ea"/>
              <a:cs typeface="+mn-cs"/>
            </a:endParaRPr>
          </a:p>
        </p:txBody>
      </p:sp>
      <p:sp>
        <p:nvSpPr>
          <p:cNvPr id="24" name="Freeform: Shape 23">
            <a:extLst>
              <a:ext uri="{FF2B5EF4-FFF2-40B4-BE49-F238E27FC236}">
                <a16:creationId xmlns:a16="http://schemas.microsoft.com/office/drawing/2014/main" id="{F04CBAFE-775C-442F-AB69-F904CB7E4952}"/>
              </a:ext>
            </a:extLst>
          </p:cNvPr>
          <p:cNvSpPr/>
          <p:nvPr/>
        </p:nvSpPr>
        <p:spPr bwMode="auto">
          <a:xfrm>
            <a:off x="0" y="-43544"/>
            <a:ext cx="13043338" cy="7852729"/>
          </a:xfrm>
          <a:custGeom>
            <a:avLst/>
            <a:gdLst>
              <a:gd name="connsiteX0" fmla="*/ 10101943 w 10101943"/>
              <a:gd name="connsiteY0" fmla="*/ 0 h 6705600"/>
              <a:gd name="connsiteX1" fmla="*/ 3396343 w 10101943"/>
              <a:gd name="connsiteY1" fmla="*/ 6705600 h 6705600"/>
              <a:gd name="connsiteX2" fmla="*/ 0 w 10101943"/>
              <a:gd name="connsiteY2" fmla="*/ 6705600 h 6705600"/>
              <a:gd name="connsiteX0" fmla="*/ 10101943 w 10101943"/>
              <a:gd name="connsiteY0" fmla="*/ 0 h 6705600"/>
              <a:gd name="connsiteX1" fmla="*/ 8602873 w 10101943"/>
              <a:gd name="connsiteY1" fmla="*/ 1509196 h 6705600"/>
              <a:gd name="connsiteX2" fmla="*/ 3396343 w 10101943"/>
              <a:gd name="connsiteY2" fmla="*/ 6705600 h 6705600"/>
              <a:gd name="connsiteX3" fmla="*/ 0 w 10101943"/>
              <a:gd name="connsiteY3" fmla="*/ 6705600 h 6705600"/>
              <a:gd name="connsiteX0" fmla="*/ 8602873 w 8602873"/>
              <a:gd name="connsiteY0" fmla="*/ 0 h 5196404"/>
              <a:gd name="connsiteX1" fmla="*/ 3396343 w 8602873"/>
              <a:gd name="connsiteY1" fmla="*/ 5196404 h 5196404"/>
              <a:gd name="connsiteX2" fmla="*/ 0 w 8602873"/>
              <a:gd name="connsiteY2" fmla="*/ 5196404 h 5196404"/>
            </a:gdLst>
            <a:ahLst/>
            <a:cxnLst>
              <a:cxn ang="0">
                <a:pos x="connsiteX0" y="connsiteY0"/>
              </a:cxn>
              <a:cxn ang="0">
                <a:pos x="connsiteX1" y="connsiteY1"/>
              </a:cxn>
              <a:cxn ang="0">
                <a:pos x="connsiteX2" y="connsiteY2"/>
              </a:cxn>
            </a:cxnLst>
            <a:rect l="l" t="t" r="r" b="b"/>
            <a:pathLst>
              <a:path w="8602873" h="5196404">
                <a:moveTo>
                  <a:pt x="8602873" y="0"/>
                </a:moveTo>
                <a:lnTo>
                  <a:pt x="3396343" y="5196404"/>
                </a:lnTo>
                <a:lnTo>
                  <a:pt x="0" y="5196404"/>
                </a:lnTo>
              </a:path>
            </a:pathLst>
          </a:custGeom>
          <a:noFill/>
          <a:ln>
            <a:solidFill>
              <a:srgbClr val="D1D1D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 Placeholder 5">
            <a:extLst>
              <a:ext uri="{FF2B5EF4-FFF2-40B4-BE49-F238E27FC236}">
                <a16:creationId xmlns:a16="http://schemas.microsoft.com/office/drawing/2014/main" id="{A36C2C17-C8B2-4545-8D69-3F01E041A966}"/>
              </a:ext>
            </a:extLst>
          </p:cNvPr>
          <p:cNvSpPr txBox="1">
            <a:spLocks/>
          </p:cNvSpPr>
          <p:nvPr/>
        </p:nvSpPr>
        <p:spPr>
          <a:xfrm>
            <a:off x="6410736" y="1568606"/>
            <a:ext cx="4616308"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lang="en-US" sz="2000" dirty="0">
                <a:solidFill>
                  <a:srgbClr val="3C3C41"/>
                </a:solidFill>
                <a:latin typeface="Segoe UI"/>
                <a:cs typeface="Segoe UI Semilight" panose="020B0402040204020203" pitchFamily="34" charset="0"/>
              </a:rPr>
              <a:t>A</a:t>
            </a:r>
            <a:r>
              <a:rPr kumimoji="0" lang="en-US" sz="2000" b="0" i="0" u="none" strike="noStrike" kern="1200" cap="none" spc="0" normalizeH="0" baseline="0" noProof="0" dirty="0" err="1">
                <a:ln>
                  <a:noFill/>
                </a:ln>
                <a:solidFill>
                  <a:srgbClr val="3C3C41"/>
                </a:solidFill>
                <a:effectLst/>
                <a:uLnTx/>
                <a:uFillTx/>
                <a:latin typeface="Segoe UI"/>
                <a:ea typeface="+mn-ea"/>
                <a:cs typeface="Segoe UI Semilight" panose="020B0402040204020203" pitchFamily="34" charset="0"/>
              </a:rPr>
              <a:t>vailable</a:t>
            </a: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 with Office E3 or greater license and integrated with Office Security and Compliance center.</a:t>
            </a:r>
          </a:p>
        </p:txBody>
      </p:sp>
      <p:sp>
        <p:nvSpPr>
          <p:cNvPr id="27" name="Text Placeholder 5">
            <a:extLst>
              <a:ext uri="{FF2B5EF4-FFF2-40B4-BE49-F238E27FC236}">
                <a16:creationId xmlns:a16="http://schemas.microsoft.com/office/drawing/2014/main" id="{1D40768E-6A60-4FEB-85AD-B9E361B55174}"/>
              </a:ext>
            </a:extLst>
          </p:cNvPr>
          <p:cNvSpPr txBox="1">
            <a:spLocks/>
          </p:cNvSpPr>
          <p:nvPr/>
        </p:nvSpPr>
        <p:spPr>
          <a:xfrm>
            <a:off x="4458111" y="3069379"/>
            <a:ext cx="514147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lang="en-US" sz="2000" dirty="0">
                <a:solidFill>
                  <a:srgbClr val="3C3C41"/>
                </a:solidFill>
                <a:latin typeface="Segoe UI"/>
                <a:cs typeface="Segoe UI Semilight" panose="020B0402040204020203" pitchFamily="34" charset="0"/>
              </a:rPr>
              <a:t>M</a:t>
            </a:r>
            <a:r>
              <a:rPr kumimoji="0" lang="en-US" sz="2000" b="0" i="0" u="none" strike="noStrike" kern="1200" cap="none" spc="0" normalizeH="0" baseline="0" noProof="0" dirty="0" err="1">
                <a:ln>
                  <a:noFill/>
                </a:ln>
                <a:solidFill>
                  <a:srgbClr val="3C3C41"/>
                </a:solidFill>
                <a:effectLst/>
                <a:uLnTx/>
                <a:uFillTx/>
                <a:latin typeface="Segoe UI"/>
                <a:ea typeface="+mn-ea"/>
                <a:cs typeface="Segoe UI Semilight" panose="020B0402040204020203" pitchFamily="34" charset="0"/>
              </a:rPr>
              <a:t>ust</a:t>
            </a: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 be </a:t>
            </a:r>
            <a:r>
              <a:rPr kumimoji="0" lang="en-US" sz="2000" b="0" i="0" u="none" strike="noStrike" kern="1200" cap="none" spc="0" normalizeH="0" baseline="0" noProof="0" dirty="0">
                <a:ln>
                  <a:noFill/>
                </a:ln>
                <a:solidFill>
                  <a:srgbClr val="0078D4"/>
                </a:solidFill>
                <a:effectLst/>
                <a:uLnTx/>
                <a:uFillTx/>
                <a:latin typeface="Segoe UI"/>
                <a:ea typeface="+mn-ea"/>
                <a:cs typeface="Segoe UI Semilight" panose="020B0402040204020203" pitchFamily="34" charset="0"/>
                <a:hlinkClick r:id="rId6">
                  <a:extLst>
                    <a:ext uri="{A12FA001-AC4F-418D-AE19-62706E023703}">
                      <ahyp:hlinkClr xmlns:ahyp="http://schemas.microsoft.com/office/drawing/2018/hyperlinkcolor" val="tx"/>
                    </a:ext>
                  </a:extLst>
                </a:hlinkClick>
              </a:rPr>
              <a:t>enabled</a:t>
            </a:r>
            <a:r>
              <a:rPr kumimoji="0" lang="en-US" sz="2000" b="0" i="0" u="none" strike="noStrike" kern="1200" cap="none" spc="0" normalizeH="0" baseline="0" noProof="0" dirty="0">
                <a:ln>
                  <a:noFill/>
                </a:ln>
                <a:solidFill>
                  <a:srgbClr val="0078D4"/>
                </a:solidFill>
                <a:effectLst/>
                <a:uLnTx/>
                <a:uFillTx/>
                <a:latin typeface="Segoe UI"/>
                <a:ea typeface="+mn-ea"/>
                <a:cs typeface="Segoe UI Semilight" panose="020B0402040204020203" pitchFamily="34" charset="0"/>
              </a:rPr>
              <a:t> </a:t>
            </a:r>
            <a:r>
              <a:rPr kumimoji="0" lang="en-US" sz="2000" b="0" i="0" u="none" strike="noStrike" kern="1200" cap="none" spc="0" normalizeH="0" baseline="0" noProof="0" dirty="0">
                <a:ln>
                  <a:noFill/>
                </a:ln>
                <a:solidFill>
                  <a:srgbClr val="3C3C41"/>
                </a:solidFill>
                <a:effectLst/>
                <a:uLnTx/>
                <a:uFillTx/>
                <a:latin typeface="Segoe UI"/>
                <a:ea typeface="+mn-ea"/>
                <a:cs typeface="Segoe UI Semilight" panose="020B0402040204020203" pitchFamily="34" charset="0"/>
              </a:rPr>
              <a:t>at the organization/tenant level. </a:t>
            </a:r>
          </a:p>
        </p:txBody>
      </p:sp>
      <p:grpSp>
        <p:nvGrpSpPr>
          <p:cNvPr id="28" name="Group 27">
            <a:extLst>
              <a:ext uri="{FF2B5EF4-FFF2-40B4-BE49-F238E27FC236}">
                <a16:creationId xmlns:a16="http://schemas.microsoft.com/office/drawing/2014/main" id="{CDEF6ED8-A532-4248-AAAF-E60F576B4C6F}"/>
              </a:ext>
            </a:extLst>
          </p:cNvPr>
          <p:cNvGrpSpPr/>
          <p:nvPr/>
        </p:nvGrpSpPr>
        <p:grpSpPr>
          <a:xfrm>
            <a:off x="5322290" y="792489"/>
            <a:ext cx="972332" cy="972332"/>
            <a:chOff x="3717652" y="1576754"/>
            <a:chExt cx="972332" cy="972332"/>
          </a:xfrm>
        </p:grpSpPr>
        <p:sp>
          <p:nvSpPr>
            <p:cNvPr id="29" name="Diamond 28">
              <a:extLst>
                <a:ext uri="{FF2B5EF4-FFF2-40B4-BE49-F238E27FC236}">
                  <a16:creationId xmlns:a16="http://schemas.microsoft.com/office/drawing/2014/main" id="{398C2A2D-1362-4423-9198-2E6F9CC40157}"/>
                </a:ext>
              </a:extLst>
            </p:cNvPr>
            <p:cNvSpPr/>
            <p:nvPr/>
          </p:nvSpPr>
          <p:spPr bwMode="auto">
            <a:xfrm>
              <a:off x="3717652" y="1576754"/>
              <a:ext cx="972332" cy="972332"/>
            </a:xfrm>
            <a:prstGeom prst="diamond">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0" name="hand_2" title="Icon of a hand held out">
              <a:extLst>
                <a:ext uri="{FF2B5EF4-FFF2-40B4-BE49-F238E27FC236}">
                  <a16:creationId xmlns:a16="http://schemas.microsoft.com/office/drawing/2014/main" id="{F1ABF829-001C-46F4-B1C9-AC332390C18E}"/>
                </a:ext>
              </a:extLst>
            </p:cNvPr>
            <p:cNvSpPr>
              <a:spLocks noChangeAspect="1"/>
            </p:cNvSpPr>
            <p:nvPr/>
          </p:nvSpPr>
          <p:spPr bwMode="auto">
            <a:xfrm>
              <a:off x="3984861" y="1953933"/>
              <a:ext cx="437914" cy="217976"/>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5EAFDA8C-CDEA-41BC-AC44-7B1D7C50FB8E}"/>
              </a:ext>
            </a:extLst>
          </p:cNvPr>
          <p:cNvGrpSpPr/>
          <p:nvPr/>
        </p:nvGrpSpPr>
        <p:grpSpPr>
          <a:xfrm>
            <a:off x="3360350" y="2694354"/>
            <a:ext cx="972332" cy="972332"/>
            <a:chOff x="2616434" y="2694354"/>
            <a:chExt cx="972332" cy="972332"/>
          </a:xfrm>
        </p:grpSpPr>
        <p:sp>
          <p:nvSpPr>
            <p:cNvPr id="32" name="Diamond 31">
              <a:extLst>
                <a:ext uri="{FF2B5EF4-FFF2-40B4-BE49-F238E27FC236}">
                  <a16:creationId xmlns:a16="http://schemas.microsoft.com/office/drawing/2014/main" id="{8E4D46A5-993D-4EF5-8749-07B390F5FD18}"/>
                </a:ext>
              </a:extLst>
            </p:cNvPr>
            <p:cNvSpPr/>
            <p:nvPr/>
          </p:nvSpPr>
          <p:spPr bwMode="auto">
            <a:xfrm>
              <a:off x="2616434" y="2694354"/>
              <a:ext cx="972332" cy="972332"/>
            </a:xfrm>
            <a:prstGeom prst="diamond">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3" name="check 3" title="Icon of a checkmark with a circle around it">
              <a:extLst>
                <a:ext uri="{FF2B5EF4-FFF2-40B4-BE49-F238E27FC236}">
                  <a16:creationId xmlns:a16="http://schemas.microsoft.com/office/drawing/2014/main" id="{9A725483-D774-4F53-BD40-23D79053FD48}"/>
                </a:ext>
              </a:extLst>
            </p:cNvPr>
            <p:cNvSpPr>
              <a:spLocks noChangeAspect="1" noEditPoints="1"/>
            </p:cNvSpPr>
            <p:nvPr/>
          </p:nvSpPr>
          <p:spPr bwMode="auto">
            <a:xfrm>
              <a:off x="2918654" y="299764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D9914D2D-B0D0-42AA-AFD3-8258B33CB198}"/>
              </a:ext>
            </a:extLst>
          </p:cNvPr>
          <p:cNvSpPr/>
          <p:nvPr/>
        </p:nvSpPr>
        <p:spPr bwMode="auto">
          <a:xfrm>
            <a:off x="12234861" y="-1"/>
            <a:ext cx="3068639" cy="412005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TALK TRACK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User has to be assigned the View-Only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Audit logs or Audit-logs role in Exchange online to search the O365 audit log. By default these roles are assigned to the Compliance Management and Organization Management role groups on the permissions page in the Exchange admin center. Global admins in O365 and Microsoft 365 are automatically added as members of the Organization Management role group in Exchange Online.</a:t>
            </a:r>
          </a:p>
        </p:txBody>
      </p:sp>
    </p:spTree>
    <p:extLst>
      <p:ext uri="{BB962C8B-B14F-4D97-AF65-F5344CB8AC3E}">
        <p14:creationId xmlns:p14="http://schemas.microsoft.com/office/powerpoint/2010/main" val="1126364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519DF44-9067-4CA5-A65F-7D3E80A1CCA3}"/>
              </a:ext>
            </a:extLst>
          </p:cNvPr>
          <p:cNvSpPr/>
          <p:nvPr/>
        </p:nvSpPr>
        <p:spPr bwMode="auto">
          <a:xfrm>
            <a:off x="0" y="1"/>
            <a:ext cx="11074400" cy="1533104"/>
          </a:xfrm>
          <a:custGeom>
            <a:avLst/>
            <a:gdLst>
              <a:gd name="connsiteX0" fmla="*/ 0 w 11074400"/>
              <a:gd name="connsiteY0" fmla="*/ 0 h 1225303"/>
              <a:gd name="connsiteX1" fmla="*/ 11074400 w 11074400"/>
              <a:gd name="connsiteY1" fmla="*/ 0 h 1225303"/>
              <a:gd name="connsiteX2" fmla="*/ 9849097 w 11074400"/>
              <a:gd name="connsiteY2" fmla="*/ 1225303 h 1225303"/>
              <a:gd name="connsiteX3" fmla="*/ 0 w 11074400"/>
              <a:gd name="connsiteY3" fmla="*/ 1225303 h 1225303"/>
            </a:gdLst>
            <a:ahLst/>
            <a:cxnLst>
              <a:cxn ang="0">
                <a:pos x="connsiteX0" y="connsiteY0"/>
              </a:cxn>
              <a:cxn ang="0">
                <a:pos x="connsiteX1" y="connsiteY1"/>
              </a:cxn>
              <a:cxn ang="0">
                <a:pos x="connsiteX2" y="connsiteY2"/>
              </a:cxn>
              <a:cxn ang="0">
                <a:pos x="connsiteX3" y="connsiteY3"/>
              </a:cxn>
            </a:cxnLst>
            <a:rect l="l" t="t" r="r" b="b"/>
            <a:pathLst>
              <a:path w="11074400" h="1225303">
                <a:moveTo>
                  <a:pt x="0" y="0"/>
                </a:moveTo>
                <a:lnTo>
                  <a:pt x="11074400" y="0"/>
                </a:lnTo>
                <a:lnTo>
                  <a:pt x="9849097" y="1225303"/>
                </a:lnTo>
                <a:lnTo>
                  <a:pt x="0" y="1225303"/>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Title 4">
            <a:extLst>
              <a:ext uri="{FF2B5EF4-FFF2-40B4-BE49-F238E27FC236}">
                <a16:creationId xmlns:a16="http://schemas.microsoft.com/office/drawing/2014/main" id="{F660D5DF-EF07-4FC3-8523-F364775ADCFA}"/>
              </a:ext>
            </a:extLst>
          </p:cNvPr>
          <p:cNvSpPr>
            <a:spLocks noGrp="1"/>
          </p:cNvSpPr>
          <p:nvPr>
            <p:ph type="title"/>
          </p:nvPr>
        </p:nvSpPr>
        <p:spPr>
          <a:xfrm>
            <a:off x="457200" y="344293"/>
            <a:ext cx="9691661" cy="861774"/>
          </a:xfrm>
        </p:spPr>
        <p:txBody>
          <a:bodyPr/>
          <a:lstStyle/>
          <a:p>
            <a:r>
              <a:rPr lang="en-US" sz="2800" dirty="0">
                <a:solidFill>
                  <a:schemeClr val="bg1"/>
                </a:solidFill>
              </a:rPr>
              <a:t>Monitor Activity Parameters for </a:t>
            </a:r>
            <a:br>
              <a:rPr lang="en-US" sz="2800" dirty="0">
                <a:solidFill>
                  <a:schemeClr val="bg1"/>
                </a:solidFill>
              </a:rPr>
            </a:br>
            <a:r>
              <a:rPr lang="en-US" sz="2800" dirty="0">
                <a:solidFill>
                  <a:schemeClr val="bg1"/>
                </a:solidFill>
              </a:rPr>
              <a:t>Power Apps &amp; Automate</a:t>
            </a:r>
            <a:endParaRPr lang="en-IN" sz="2800" dirty="0">
              <a:solidFill>
                <a:schemeClr val="bg1"/>
              </a:solidFill>
            </a:endParaRPr>
          </a:p>
        </p:txBody>
      </p:sp>
      <p:sp>
        <p:nvSpPr>
          <p:cNvPr id="9" name="Rectangle 8">
            <a:extLst>
              <a:ext uri="{FF2B5EF4-FFF2-40B4-BE49-F238E27FC236}">
                <a16:creationId xmlns:a16="http://schemas.microsoft.com/office/drawing/2014/main" id="{8687CA59-6C74-486D-971E-4D5CD57FEBF9}"/>
              </a:ext>
            </a:extLst>
          </p:cNvPr>
          <p:cNvSpPr/>
          <p:nvPr/>
        </p:nvSpPr>
        <p:spPr bwMode="auto">
          <a:xfrm>
            <a:off x="457200" y="2530476"/>
            <a:ext cx="5562328" cy="611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Power Automate</a:t>
            </a:r>
          </a:p>
        </p:txBody>
      </p:sp>
      <p:sp>
        <p:nvSpPr>
          <p:cNvPr id="10" name="Rectangle 9">
            <a:extLst>
              <a:ext uri="{FF2B5EF4-FFF2-40B4-BE49-F238E27FC236}">
                <a16:creationId xmlns:a16="http://schemas.microsoft.com/office/drawing/2014/main" id="{BA340D39-6AE5-410B-99D7-6446D5DFCD42}"/>
              </a:ext>
            </a:extLst>
          </p:cNvPr>
          <p:cNvSpPr/>
          <p:nvPr/>
        </p:nvSpPr>
        <p:spPr bwMode="auto">
          <a:xfrm>
            <a:off x="6172472" y="2530476"/>
            <a:ext cx="5562328" cy="611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Segoe UI" pitchFamily="34" charset="0"/>
                <a:cs typeface="Segoe UI" pitchFamily="34" charset="0"/>
              </a:rPr>
              <a:t>Power Apps</a:t>
            </a:r>
          </a:p>
        </p:txBody>
      </p:sp>
      <p:cxnSp>
        <p:nvCxnSpPr>
          <p:cNvPr id="11" name="Straight Connector 10">
            <a:extLst>
              <a:ext uri="{FF2B5EF4-FFF2-40B4-BE49-F238E27FC236}">
                <a16:creationId xmlns:a16="http://schemas.microsoft.com/office/drawing/2014/main" id="{027D8ABC-BD4E-4300-90DA-685BC915C312}"/>
              </a:ext>
            </a:extLst>
          </p:cNvPr>
          <p:cNvCxnSpPr>
            <a:cxnSpLocks/>
          </p:cNvCxnSpPr>
          <p:nvPr/>
        </p:nvCxnSpPr>
        <p:spPr>
          <a:xfrm>
            <a:off x="0" y="2025706"/>
            <a:ext cx="1220651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F056FA2-EA6F-4E5B-ABC5-EC67035F7907}"/>
              </a:ext>
            </a:extLst>
          </p:cNvPr>
          <p:cNvGrpSpPr/>
          <p:nvPr/>
        </p:nvGrpSpPr>
        <p:grpSpPr>
          <a:xfrm>
            <a:off x="2862123" y="1649465"/>
            <a:ext cx="752482" cy="752482"/>
            <a:chOff x="7641975" y="1423856"/>
            <a:chExt cx="854576" cy="854576"/>
          </a:xfrm>
        </p:grpSpPr>
        <p:sp>
          <p:nvSpPr>
            <p:cNvPr id="16" name="Diamond 15">
              <a:extLst>
                <a:ext uri="{FF2B5EF4-FFF2-40B4-BE49-F238E27FC236}">
                  <a16:creationId xmlns:a16="http://schemas.microsoft.com/office/drawing/2014/main" id="{C5E93A06-D3A4-4AFB-A681-3680EEF25E6C}"/>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Diamond 16">
              <a:extLst>
                <a:ext uri="{FF2B5EF4-FFF2-40B4-BE49-F238E27FC236}">
                  <a16:creationId xmlns:a16="http://schemas.microsoft.com/office/drawing/2014/main" id="{90A78D00-B3F8-440C-8FFC-48D40205AC0B}"/>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8" name="Rectangle 17">
            <a:extLst>
              <a:ext uri="{FF2B5EF4-FFF2-40B4-BE49-F238E27FC236}">
                <a16:creationId xmlns:a16="http://schemas.microsoft.com/office/drawing/2014/main" id="{B47C3552-F0C8-49B7-BCC7-B7FF212ED46F}"/>
              </a:ext>
            </a:extLst>
          </p:cNvPr>
          <p:cNvSpPr/>
          <p:nvPr/>
        </p:nvSpPr>
        <p:spPr bwMode="auto">
          <a:xfrm>
            <a:off x="457200" y="3247154"/>
            <a:ext cx="5562328" cy="29341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Created flow </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Edited flow </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Deleted flow </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Edited permissions </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Deleted permissions </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Started a paid trial </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Renewed a paid trial </a:t>
            </a:r>
          </a:p>
        </p:txBody>
      </p:sp>
      <p:sp>
        <p:nvSpPr>
          <p:cNvPr id="19" name="Rectangle 18">
            <a:extLst>
              <a:ext uri="{FF2B5EF4-FFF2-40B4-BE49-F238E27FC236}">
                <a16:creationId xmlns:a16="http://schemas.microsoft.com/office/drawing/2014/main" id="{CCBD668B-A556-4CAB-A272-1FC3EC96495D}"/>
              </a:ext>
            </a:extLst>
          </p:cNvPr>
          <p:cNvSpPr/>
          <p:nvPr/>
        </p:nvSpPr>
        <p:spPr bwMode="auto">
          <a:xfrm>
            <a:off x="6172472" y="3247154"/>
            <a:ext cx="5562328" cy="29341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Created app</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Edited/save app (draft)</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Published app</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Deleted app</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Restored an app from app version</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Launched app</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Marking app as featured</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Marking app as hero</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Edited app permissions</a:t>
            </a:r>
          </a:p>
          <a:p>
            <a:pPr marL="0" marR="0" lvl="0" indent="0" algn="ctr" defTabSz="932472" rtl="0" eaLnBrk="1" fontAlgn="base" latinLnBrk="0" hangingPunct="1">
              <a:lnSpc>
                <a:spcPct val="100000"/>
              </a:lnSpc>
              <a:spcBef>
                <a:spcPct val="0"/>
              </a:spcBef>
              <a:spcAft>
                <a:spcPts val="5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Deleted app permissions</a:t>
            </a:r>
          </a:p>
        </p:txBody>
      </p:sp>
      <p:cxnSp>
        <p:nvCxnSpPr>
          <p:cNvPr id="20" name="Straight Connector 19">
            <a:extLst>
              <a:ext uri="{FF2B5EF4-FFF2-40B4-BE49-F238E27FC236}">
                <a16:creationId xmlns:a16="http://schemas.microsoft.com/office/drawing/2014/main" id="{C35FB15A-A6D8-4B9A-A891-1F58AC87F382}"/>
              </a:ext>
            </a:extLst>
          </p:cNvPr>
          <p:cNvCxnSpPr>
            <a:cxnSpLocks/>
          </p:cNvCxnSpPr>
          <p:nvPr/>
        </p:nvCxnSpPr>
        <p:spPr>
          <a:xfrm>
            <a:off x="6096000" y="3267249"/>
            <a:ext cx="0" cy="3164248"/>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E11153B-35E0-4731-8A4C-77481F9CD7FA}"/>
              </a:ext>
            </a:extLst>
          </p:cNvPr>
          <p:cNvGrpSpPr/>
          <p:nvPr/>
        </p:nvGrpSpPr>
        <p:grpSpPr>
          <a:xfrm>
            <a:off x="-1194919" y="5533080"/>
            <a:ext cx="2034237" cy="2034237"/>
            <a:chOff x="10383415" y="5251919"/>
            <a:chExt cx="2034237" cy="2034237"/>
          </a:xfrm>
        </p:grpSpPr>
        <p:sp>
          <p:nvSpPr>
            <p:cNvPr id="22" name="Diamond 21">
              <a:extLst>
                <a:ext uri="{FF2B5EF4-FFF2-40B4-BE49-F238E27FC236}">
                  <a16:creationId xmlns:a16="http://schemas.microsoft.com/office/drawing/2014/main" id="{139D5118-7F84-4523-A5CB-E1E463D7BED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Diamond 22">
              <a:extLst>
                <a:ext uri="{FF2B5EF4-FFF2-40B4-BE49-F238E27FC236}">
                  <a16:creationId xmlns:a16="http://schemas.microsoft.com/office/drawing/2014/main" id="{5491D689-BCDA-4550-9941-7EFE54BDE142}"/>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FCFEF30-48F5-485D-B983-D14DD49513A4}"/>
              </a:ext>
            </a:extLst>
          </p:cNvPr>
          <p:cNvGrpSpPr/>
          <p:nvPr/>
        </p:nvGrpSpPr>
        <p:grpSpPr>
          <a:xfrm>
            <a:off x="3084368" y="1902619"/>
            <a:ext cx="307992" cy="246174"/>
            <a:chOff x="2533828" y="3717460"/>
            <a:chExt cx="655893" cy="524250"/>
          </a:xfrm>
        </p:grpSpPr>
        <p:grpSp>
          <p:nvGrpSpPr>
            <p:cNvPr id="25" name="Group 24">
              <a:extLst>
                <a:ext uri="{FF2B5EF4-FFF2-40B4-BE49-F238E27FC236}">
                  <a16:creationId xmlns:a16="http://schemas.microsoft.com/office/drawing/2014/main" id="{77152F1C-62ED-45BB-83C4-95A99EB9F382}"/>
                </a:ext>
              </a:extLst>
            </p:cNvPr>
            <p:cNvGrpSpPr/>
            <p:nvPr/>
          </p:nvGrpSpPr>
          <p:grpSpPr>
            <a:xfrm>
              <a:off x="2533828" y="3878938"/>
              <a:ext cx="351436" cy="362772"/>
              <a:chOff x="6979556" y="4967290"/>
              <a:chExt cx="295275" cy="304800"/>
            </a:xfrm>
          </p:grpSpPr>
          <p:sp>
            <p:nvSpPr>
              <p:cNvPr id="29" name="Freeform: Shape 28">
                <a:extLst>
                  <a:ext uri="{FF2B5EF4-FFF2-40B4-BE49-F238E27FC236}">
                    <a16:creationId xmlns:a16="http://schemas.microsoft.com/office/drawing/2014/main" id="{6A6B4F6F-00AF-4643-81A2-192B0EE1C93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036C6AB-B872-4B76-BEA9-E3DCE636BB5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39458BF9-0180-40F9-B6BA-D8B49DCC94ED}"/>
                </a:ext>
              </a:extLst>
            </p:cNvPr>
            <p:cNvGrpSpPr/>
            <p:nvPr/>
          </p:nvGrpSpPr>
          <p:grpSpPr>
            <a:xfrm>
              <a:off x="2900401" y="3717460"/>
              <a:ext cx="289320" cy="298652"/>
              <a:chOff x="6979556" y="4967290"/>
              <a:chExt cx="295275" cy="304800"/>
            </a:xfrm>
          </p:grpSpPr>
          <p:sp>
            <p:nvSpPr>
              <p:cNvPr id="27" name="Freeform: Shape 26">
                <a:extLst>
                  <a:ext uri="{FF2B5EF4-FFF2-40B4-BE49-F238E27FC236}">
                    <a16:creationId xmlns:a16="http://schemas.microsoft.com/office/drawing/2014/main" id="{78BFDC69-6E2E-4910-9375-22452E41EAE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FCF560A3-73BA-4320-84C7-1F9C0C072CA5}"/>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580E2DD-E894-41A7-A434-0938F5D81854}"/>
              </a:ext>
            </a:extLst>
          </p:cNvPr>
          <p:cNvGrpSpPr/>
          <p:nvPr/>
        </p:nvGrpSpPr>
        <p:grpSpPr>
          <a:xfrm>
            <a:off x="8577395" y="1649465"/>
            <a:ext cx="752482" cy="752482"/>
            <a:chOff x="8577395" y="1649465"/>
            <a:chExt cx="752482" cy="752482"/>
          </a:xfrm>
        </p:grpSpPr>
        <p:grpSp>
          <p:nvGrpSpPr>
            <p:cNvPr id="12" name="Group 11">
              <a:extLst>
                <a:ext uri="{FF2B5EF4-FFF2-40B4-BE49-F238E27FC236}">
                  <a16:creationId xmlns:a16="http://schemas.microsoft.com/office/drawing/2014/main" id="{E2A8AFFF-2A55-4DFA-B4D4-8F8E9A0186EB}"/>
                </a:ext>
              </a:extLst>
            </p:cNvPr>
            <p:cNvGrpSpPr/>
            <p:nvPr/>
          </p:nvGrpSpPr>
          <p:grpSpPr>
            <a:xfrm>
              <a:off x="8577395" y="1649465"/>
              <a:ext cx="752482" cy="752482"/>
              <a:chOff x="7641975" y="1423856"/>
              <a:chExt cx="854576" cy="854576"/>
            </a:xfrm>
          </p:grpSpPr>
          <p:sp>
            <p:nvSpPr>
              <p:cNvPr id="13" name="Diamond 12">
                <a:extLst>
                  <a:ext uri="{FF2B5EF4-FFF2-40B4-BE49-F238E27FC236}">
                    <a16:creationId xmlns:a16="http://schemas.microsoft.com/office/drawing/2014/main" id="{D88F9B4D-3F2E-4F8B-9C62-0AE2DBD7FE54}"/>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Diamond 13">
                <a:extLst>
                  <a:ext uri="{FF2B5EF4-FFF2-40B4-BE49-F238E27FC236}">
                    <a16:creationId xmlns:a16="http://schemas.microsoft.com/office/drawing/2014/main" id="{8DFA7035-0482-4A06-91B1-651333853D63}"/>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 name="server_2" title="Icon of a server tower with a padlock on the lower right corner">
              <a:extLst>
                <a:ext uri="{FF2B5EF4-FFF2-40B4-BE49-F238E27FC236}">
                  <a16:creationId xmlns:a16="http://schemas.microsoft.com/office/drawing/2014/main" id="{B6812B8A-FECC-4F40-8F00-0877B6D40000}"/>
                </a:ext>
              </a:extLst>
            </p:cNvPr>
            <p:cNvSpPr>
              <a:spLocks noChangeAspect="1" noEditPoints="1"/>
            </p:cNvSpPr>
            <p:nvPr/>
          </p:nvSpPr>
          <p:spPr bwMode="auto">
            <a:xfrm>
              <a:off x="8856141" y="1904832"/>
              <a:ext cx="194990" cy="24174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4060591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DA98153-F5A7-4C40-A7E1-D39E9EF37725}"/>
              </a:ext>
            </a:extLst>
          </p:cNvPr>
          <p:cNvSpPr/>
          <p:nvPr/>
        </p:nvSpPr>
        <p:spPr bwMode="auto">
          <a:xfrm>
            <a:off x="0" y="25961"/>
            <a:ext cx="11074400" cy="1533104"/>
          </a:xfrm>
          <a:custGeom>
            <a:avLst/>
            <a:gdLst>
              <a:gd name="connsiteX0" fmla="*/ 0 w 11074400"/>
              <a:gd name="connsiteY0" fmla="*/ 0 h 1225303"/>
              <a:gd name="connsiteX1" fmla="*/ 11074400 w 11074400"/>
              <a:gd name="connsiteY1" fmla="*/ 0 h 1225303"/>
              <a:gd name="connsiteX2" fmla="*/ 9849097 w 11074400"/>
              <a:gd name="connsiteY2" fmla="*/ 1225303 h 1225303"/>
              <a:gd name="connsiteX3" fmla="*/ 0 w 11074400"/>
              <a:gd name="connsiteY3" fmla="*/ 1225303 h 1225303"/>
            </a:gdLst>
            <a:ahLst/>
            <a:cxnLst>
              <a:cxn ang="0">
                <a:pos x="connsiteX0" y="connsiteY0"/>
              </a:cxn>
              <a:cxn ang="0">
                <a:pos x="connsiteX1" y="connsiteY1"/>
              </a:cxn>
              <a:cxn ang="0">
                <a:pos x="connsiteX2" y="connsiteY2"/>
              </a:cxn>
              <a:cxn ang="0">
                <a:pos x="connsiteX3" y="connsiteY3"/>
              </a:cxn>
            </a:cxnLst>
            <a:rect l="l" t="t" r="r" b="b"/>
            <a:pathLst>
              <a:path w="11074400" h="1225303">
                <a:moveTo>
                  <a:pt x="0" y="0"/>
                </a:moveTo>
                <a:lnTo>
                  <a:pt x="11074400" y="0"/>
                </a:lnTo>
                <a:lnTo>
                  <a:pt x="9849097" y="1225303"/>
                </a:lnTo>
                <a:lnTo>
                  <a:pt x="0" y="1225303"/>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BE383789-FB45-4F83-8012-1E008DE4131F}"/>
              </a:ext>
            </a:extLst>
          </p:cNvPr>
          <p:cNvSpPr>
            <a:spLocks noGrp="1"/>
          </p:cNvSpPr>
          <p:nvPr>
            <p:ph type="title"/>
          </p:nvPr>
        </p:nvSpPr>
        <p:spPr>
          <a:xfrm>
            <a:off x="457200" y="509712"/>
            <a:ext cx="9998048" cy="430887"/>
          </a:xfrm>
        </p:spPr>
        <p:txBody>
          <a:bodyPr/>
          <a:lstStyle/>
          <a:p>
            <a:r>
              <a:rPr lang="en-US" sz="2800" dirty="0">
                <a:solidFill>
                  <a:schemeClr val="bg1"/>
                </a:solidFill>
              </a:rPr>
              <a:t>Monitor Critical Activity Parameters of the Dataverse</a:t>
            </a:r>
            <a:endParaRPr lang="en-IN" sz="2800" dirty="0">
              <a:solidFill>
                <a:schemeClr val="bg1"/>
              </a:solidFill>
            </a:endParaRPr>
          </a:p>
        </p:txBody>
      </p:sp>
      <p:sp>
        <p:nvSpPr>
          <p:cNvPr id="22" name="Rectangle 21">
            <a:extLst>
              <a:ext uri="{FF2B5EF4-FFF2-40B4-BE49-F238E27FC236}">
                <a16:creationId xmlns:a16="http://schemas.microsoft.com/office/drawing/2014/main" id="{ED4AF14E-4695-4F8E-82BC-BE3A371114F6}"/>
              </a:ext>
            </a:extLst>
          </p:cNvPr>
          <p:cNvSpPr/>
          <p:nvPr/>
        </p:nvSpPr>
        <p:spPr bwMode="auto">
          <a:xfrm>
            <a:off x="457200" y="2530476"/>
            <a:ext cx="5562328" cy="611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Admin Activity Logged</a:t>
            </a:r>
          </a:p>
        </p:txBody>
      </p:sp>
      <p:sp>
        <p:nvSpPr>
          <p:cNvPr id="23" name="Rectangle 22">
            <a:extLst>
              <a:ext uri="{FF2B5EF4-FFF2-40B4-BE49-F238E27FC236}">
                <a16:creationId xmlns:a16="http://schemas.microsoft.com/office/drawing/2014/main" id="{28B12307-74D5-496F-AFE6-86F9B51B68EB}"/>
              </a:ext>
            </a:extLst>
          </p:cNvPr>
          <p:cNvSpPr/>
          <p:nvPr/>
        </p:nvSpPr>
        <p:spPr bwMode="auto">
          <a:xfrm>
            <a:off x="6172472" y="2530476"/>
            <a:ext cx="5562328" cy="6111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User Activity Logged</a:t>
            </a:r>
          </a:p>
        </p:txBody>
      </p:sp>
      <p:cxnSp>
        <p:nvCxnSpPr>
          <p:cNvPr id="12" name="Straight Connector 11">
            <a:extLst>
              <a:ext uri="{FF2B5EF4-FFF2-40B4-BE49-F238E27FC236}">
                <a16:creationId xmlns:a16="http://schemas.microsoft.com/office/drawing/2014/main" id="{6EF68AC2-87F1-43EA-B08A-91C30FFB90BD}"/>
              </a:ext>
            </a:extLst>
          </p:cNvPr>
          <p:cNvCxnSpPr>
            <a:cxnSpLocks/>
          </p:cNvCxnSpPr>
          <p:nvPr/>
        </p:nvCxnSpPr>
        <p:spPr>
          <a:xfrm>
            <a:off x="0" y="2025706"/>
            <a:ext cx="1220651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F729D21-D5A3-40EA-B778-6D279030B4A1}"/>
              </a:ext>
            </a:extLst>
          </p:cNvPr>
          <p:cNvSpPr/>
          <p:nvPr/>
        </p:nvSpPr>
        <p:spPr bwMode="auto">
          <a:xfrm>
            <a:off x="536028" y="3247154"/>
            <a:ext cx="5483499" cy="29341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Publishing customizations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Configuring instances by adding</a:t>
            </a: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solutions to instance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Team and user management - who was</a:t>
            </a: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added, deleted, access rights of user/team</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Deletes of attributes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Backup and Restore actions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Managing instances - New instance added and delete instance</a:t>
            </a:r>
          </a:p>
        </p:txBody>
      </p:sp>
      <p:sp>
        <p:nvSpPr>
          <p:cNvPr id="29" name="Rectangle 28">
            <a:extLst>
              <a:ext uri="{FF2B5EF4-FFF2-40B4-BE49-F238E27FC236}">
                <a16:creationId xmlns:a16="http://schemas.microsoft.com/office/drawing/2014/main" id="{81B50FB5-8EE3-4BAC-AE38-6FEC72DB66CE}"/>
              </a:ext>
            </a:extLst>
          </p:cNvPr>
          <p:cNvSpPr/>
          <p:nvPr/>
        </p:nvSpPr>
        <p:spPr bwMode="auto">
          <a:xfrm>
            <a:off x="6251300" y="3247154"/>
            <a:ext cx="5483500" cy="29341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Creates, Reads, Updates, Deletes on</a:t>
            </a: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records and Dataverse metadata</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Dataverse record views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Export to excel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SDK calls </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Backend Microsoft support engineer</a:t>
            </a:r>
            <a:b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CRUD activities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Reports viewed</a:t>
            </a:r>
          </a:p>
        </p:txBody>
      </p:sp>
      <p:cxnSp>
        <p:nvCxnSpPr>
          <p:cNvPr id="32" name="Straight Connector 31">
            <a:extLst>
              <a:ext uri="{FF2B5EF4-FFF2-40B4-BE49-F238E27FC236}">
                <a16:creationId xmlns:a16="http://schemas.microsoft.com/office/drawing/2014/main" id="{37B3EA61-EBE7-4963-880A-F605A294DA91}"/>
              </a:ext>
            </a:extLst>
          </p:cNvPr>
          <p:cNvCxnSpPr>
            <a:cxnSpLocks/>
          </p:cNvCxnSpPr>
          <p:nvPr/>
        </p:nvCxnSpPr>
        <p:spPr>
          <a:xfrm>
            <a:off x="6096000" y="3267249"/>
            <a:ext cx="0" cy="3164248"/>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8116E85-D24B-4AFD-AD2A-B5CFFDF256D4}"/>
              </a:ext>
            </a:extLst>
          </p:cNvPr>
          <p:cNvGrpSpPr/>
          <p:nvPr/>
        </p:nvGrpSpPr>
        <p:grpSpPr>
          <a:xfrm>
            <a:off x="-1194919" y="5533080"/>
            <a:ext cx="2034237" cy="2034237"/>
            <a:chOff x="10383415" y="5251919"/>
            <a:chExt cx="2034237" cy="2034237"/>
          </a:xfrm>
        </p:grpSpPr>
        <p:sp>
          <p:nvSpPr>
            <p:cNvPr id="36" name="Diamond 35">
              <a:extLst>
                <a:ext uri="{FF2B5EF4-FFF2-40B4-BE49-F238E27FC236}">
                  <a16:creationId xmlns:a16="http://schemas.microsoft.com/office/drawing/2014/main" id="{0DC4F373-BE05-48C4-AA30-6420227FDCEA}"/>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7" name="Diamond 36">
              <a:extLst>
                <a:ext uri="{FF2B5EF4-FFF2-40B4-BE49-F238E27FC236}">
                  <a16:creationId xmlns:a16="http://schemas.microsoft.com/office/drawing/2014/main" id="{55C0DB27-2714-47E3-86A0-0841CA7EA037}"/>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7CDE7376-80F7-4A13-BD63-A718F29A19FE}"/>
              </a:ext>
            </a:extLst>
          </p:cNvPr>
          <p:cNvGrpSpPr/>
          <p:nvPr/>
        </p:nvGrpSpPr>
        <p:grpSpPr>
          <a:xfrm>
            <a:off x="2862123" y="1649465"/>
            <a:ext cx="752482" cy="752482"/>
            <a:chOff x="2862123" y="1649465"/>
            <a:chExt cx="752482" cy="752482"/>
          </a:xfrm>
        </p:grpSpPr>
        <p:grpSp>
          <p:nvGrpSpPr>
            <p:cNvPr id="25" name="Group 24">
              <a:extLst>
                <a:ext uri="{FF2B5EF4-FFF2-40B4-BE49-F238E27FC236}">
                  <a16:creationId xmlns:a16="http://schemas.microsoft.com/office/drawing/2014/main" id="{B8BD99EB-17E8-4539-BE44-3E21ADA4514E}"/>
                </a:ext>
              </a:extLst>
            </p:cNvPr>
            <p:cNvGrpSpPr/>
            <p:nvPr/>
          </p:nvGrpSpPr>
          <p:grpSpPr>
            <a:xfrm>
              <a:off x="2862123" y="1649465"/>
              <a:ext cx="752482" cy="752482"/>
              <a:chOff x="7641975" y="1423856"/>
              <a:chExt cx="854576" cy="854576"/>
            </a:xfrm>
          </p:grpSpPr>
          <p:sp>
            <p:nvSpPr>
              <p:cNvPr id="26" name="Diamond 25">
                <a:extLst>
                  <a:ext uri="{FF2B5EF4-FFF2-40B4-BE49-F238E27FC236}">
                    <a16:creationId xmlns:a16="http://schemas.microsoft.com/office/drawing/2014/main" id="{6A626C23-FCBD-4899-9013-00E0DF1DC62E}"/>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Diamond 26">
                <a:extLst>
                  <a:ext uri="{FF2B5EF4-FFF2-40B4-BE49-F238E27FC236}">
                    <a16:creationId xmlns:a16="http://schemas.microsoft.com/office/drawing/2014/main" id="{B14B8CCE-10FD-4E3A-B7E8-22537C42B890}"/>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 name="Telemarketer_E7B9" title="Icon of a person wearing a headset">
              <a:extLst>
                <a:ext uri="{FF2B5EF4-FFF2-40B4-BE49-F238E27FC236}">
                  <a16:creationId xmlns:a16="http://schemas.microsoft.com/office/drawing/2014/main" id="{F80CC930-80FF-4DC7-A868-EDB775274C64}"/>
                </a:ext>
              </a:extLst>
            </p:cNvPr>
            <p:cNvSpPr>
              <a:spLocks noChangeAspect="1" noEditPoints="1"/>
            </p:cNvSpPr>
            <p:nvPr/>
          </p:nvSpPr>
          <p:spPr bwMode="auto">
            <a:xfrm>
              <a:off x="3133161" y="1874044"/>
              <a:ext cx="210406" cy="25093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897E181A-7828-40D3-8530-0A0CB089987F}"/>
              </a:ext>
            </a:extLst>
          </p:cNvPr>
          <p:cNvGrpSpPr/>
          <p:nvPr/>
        </p:nvGrpSpPr>
        <p:grpSpPr>
          <a:xfrm>
            <a:off x="8577395" y="1649465"/>
            <a:ext cx="752482" cy="752482"/>
            <a:chOff x="8577395" y="1649465"/>
            <a:chExt cx="752482" cy="752482"/>
          </a:xfrm>
        </p:grpSpPr>
        <p:grpSp>
          <p:nvGrpSpPr>
            <p:cNvPr id="19" name="Group 18">
              <a:extLst>
                <a:ext uri="{FF2B5EF4-FFF2-40B4-BE49-F238E27FC236}">
                  <a16:creationId xmlns:a16="http://schemas.microsoft.com/office/drawing/2014/main" id="{0880089D-5A68-4388-9FA2-7A8E651AA894}"/>
                </a:ext>
              </a:extLst>
            </p:cNvPr>
            <p:cNvGrpSpPr/>
            <p:nvPr/>
          </p:nvGrpSpPr>
          <p:grpSpPr>
            <a:xfrm>
              <a:off x="8577395" y="1649465"/>
              <a:ext cx="752482" cy="752482"/>
              <a:chOff x="7641975" y="1423856"/>
              <a:chExt cx="854576" cy="854576"/>
            </a:xfrm>
          </p:grpSpPr>
          <p:sp>
            <p:nvSpPr>
              <p:cNvPr id="20" name="Diamond 19">
                <a:extLst>
                  <a:ext uri="{FF2B5EF4-FFF2-40B4-BE49-F238E27FC236}">
                    <a16:creationId xmlns:a16="http://schemas.microsoft.com/office/drawing/2014/main" id="{AD974F49-B69F-4D53-B636-7FAB06168B20}"/>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Diamond 20">
                <a:extLst>
                  <a:ext uri="{FF2B5EF4-FFF2-40B4-BE49-F238E27FC236}">
                    <a16:creationId xmlns:a16="http://schemas.microsoft.com/office/drawing/2014/main" id="{B3F63D13-6FD0-4C8C-BEBC-D1664A762C3B}"/>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 name="Touchscreen" title="Icon of a closed hand with one finger touching a screen">
              <a:extLst>
                <a:ext uri="{FF2B5EF4-FFF2-40B4-BE49-F238E27FC236}">
                  <a16:creationId xmlns:a16="http://schemas.microsoft.com/office/drawing/2014/main" id="{D8F04D99-6D13-4630-97A3-65E6647F2051}"/>
                </a:ext>
              </a:extLst>
            </p:cNvPr>
            <p:cNvSpPr>
              <a:spLocks noChangeAspect="1" noEditPoints="1"/>
            </p:cNvSpPr>
            <p:nvPr/>
          </p:nvSpPr>
          <p:spPr bwMode="auto">
            <a:xfrm>
              <a:off x="8832328" y="1911968"/>
              <a:ext cx="242616" cy="22747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1645215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ECECCE-3263-4AFD-B613-BBB8EBF204D0}"/>
              </a:ext>
            </a:extLst>
          </p:cNvPr>
          <p:cNvSpPr/>
          <p:nvPr/>
        </p:nvSpPr>
        <p:spPr bwMode="auto">
          <a:xfrm>
            <a:off x="0" y="1810656"/>
            <a:ext cx="12192000" cy="3236686"/>
          </a:xfrm>
          <a:prstGeom prst="rect">
            <a:avLst/>
          </a:prstGeom>
          <a:solidFill>
            <a:srgbClr val="191919">
              <a:alpha val="5000"/>
            </a:srgbClr>
          </a:solid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8B728838-C6AD-4AF4-9366-BF9FCABA7D9D}"/>
              </a:ext>
            </a:extLst>
          </p:cNvPr>
          <p:cNvGrpSpPr/>
          <p:nvPr/>
        </p:nvGrpSpPr>
        <p:grpSpPr>
          <a:xfrm>
            <a:off x="-1017119" y="4346953"/>
            <a:ext cx="2034237" cy="2034237"/>
            <a:chOff x="10383415" y="5251919"/>
            <a:chExt cx="2034237" cy="2034237"/>
          </a:xfrm>
        </p:grpSpPr>
        <p:sp>
          <p:nvSpPr>
            <p:cNvPr id="5" name="Diamond 4">
              <a:extLst>
                <a:ext uri="{FF2B5EF4-FFF2-40B4-BE49-F238E27FC236}">
                  <a16:creationId xmlns:a16="http://schemas.microsoft.com/office/drawing/2014/main" id="{6629305E-E9B6-4E75-99A0-64F8B00AE42A}"/>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 name="Diamond 5">
              <a:extLst>
                <a:ext uri="{FF2B5EF4-FFF2-40B4-BE49-F238E27FC236}">
                  <a16:creationId xmlns:a16="http://schemas.microsoft.com/office/drawing/2014/main" id="{ED6A5078-FEC5-478A-9E15-38180646E88E}"/>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8" name="Title 3">
            <a:extLst>
              <a:ext uri="{FF2B5EF4-FFF2-40B4-BE49-F238E27FC236}">
                <a16:creationId xmlns:a16="http://schemas.microsoft.com/office/drawing/2014/main" id="{AC752541-97FA-4330-9AE7-6755724C510C}"/>
              </a:ext>
            </a:extLst>
          </p:cNvPr>
          <p:cNvSpPr txBox="1">
            <a:spLocks/>
          </p:cNvSpPr>
          <p:nvPr/>
        </p:nvSpPr>
        <p:spPr>
          <a:xfrm>
            <a:off x="457200" y="2444749"/>
            <a:ext cx="9191625" cy="1968500"/>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Monitoring Storage Capacity and Add-on’s</a:t>
            </a:r>
          </a:p>
        </p:txBody>
      </p:sp>
      <p:sp>
        <p:nvSpPr>
          <p:cNvPr id="10" name="Diamond 164">
            <a:extLst>
              <a:ext uri="{FF2B5EF4-FFF2-40B4-BE49-F238E27FC236}">
                <a16:creationId xmlns:a16="http://schemas.microsoft.com/office/drawing/2014/main" id="{634AC997-2025-4C0F-8D6D-3B86C4029394}"/>
              </a:ext>
            </a:extLst>
          </p:cNvPr>
          <p:cNvSpPr/>
          <p:nvPr/>
        </p:nvSpPr>
        <p:spPr bwMode="auto">
          <a:xfrm rot="10800000" flipH="1" flipV="1">
            <a:off x="10327934" y="0"/>
            <a:ext cx="1864066" cy="120512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04DCD84C-6394-4840-A960-1298F8D2FF53}"/>
              </a:ext>
            </a:extLst>
          </p:cNvPr>
          <p:cNvGrpSpPr/>
          <p:nvPr/>
        </p:nvGrpSpPr>
        <p:grpSpPr>
          <a:xfrm>
            <a:off x="9120413" y="3852876"/>
            <a:ext cx="3600000" cy="3600000"/>
            <a:chOff x="9408185" y="1100137"/>
            <a:chExt cx="4657725" cy="4657725"/>
          </a:xfrm>
        </p:grpSpPr>
        <p:sp>
          <p:nvSpPr>
            <p:cNvPr id="9" name="Diamond 8">
              <a:extLst>
                <a:ext uri="{FF2B5EF4-FFF2-40B4-BE49-F238E27FC236}">
                  <a16:creationId xmlns:a16="http://schemas.microsoft.com/office/drawing/2014/main" id="{2715D3AB-6902-42B5-9208-3A563270AA21}"/>
                </a:ext>
              </a:extLst>
            </p:cNvPr>
            <p:cNvSpPr/>
            <p:nvPr/>
          </p:nvSpPr>
          <p:spPr bwMode="auto">
            <a:xfrm rot="10800000">
              <a:off x="9408185" y="1100137"/>
              <a:ext cx="4657725" cy="4657725"/>
            </a:xfrm>
            <a:prstGeom prst="diamond">
              <a:avLst/>
            </a:prstGeom>
            <a:solidFill>
              <a:schemeClr val="tx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2E2C3771-56FE-458C-9FC2-8A962703EAD2}"/>
                </a:ext>
              </a:extLst>
            </p:cNvPr>
            <p:cNvSpPr txBox="1"/>
            <p:nvPr/>
          </p:nvSpPr>
          <p:spPr>
            <a:xfrm>
              <a:off x="11152588" y="2484894"/>
              <a:ext cx="1193371" cy="1815815"/>
            </a:xfrm>
            <a:prstGeom prst="rect">
              <a:avLst/>
            </a:prstGeom>
            <a:noFill/>
          </p:spPr>
          <p:txBody>
            <a:bodyPr wrap="none" lIns="182880" tIns="146304" rIns="182880" bIns="146304" rtlCol="0">
              <a:spAutoFit/>
            </a:bodyPr>
            <a:lstStyle/>
            <a:p>
              <a:pPr>
                <a:lnSpc>
                  <a:spcPct val="90000"/>
                </a:lnSpc>
                <a:spcAft>
                  <a:spcPts val="600"/>
                </a:spcAft>
              </a:pPr>
              <a:r>
                <a:rPr lang="fi-FI" sz="8000" dirty="0">
                  <a:solidFill>
                    <a:schemeClr val="bg1"/>
                  </a:solidFill>
                </a:rPr>
                <a:t>2</a:t>
              </a:r>
              <a:endParaRPr lang="LID4096" sz="1200" dirty="0" err="1">
                <a:solidFill>
                  <a:schemeClr val="bg1"/>
                </a:solidFill>
              </a:endParaRPr>
            </a:p>
          </p:txBody>
        </p:sp>
        <p:sp>
          <p:nvSpPr>
            <p:cNvPr id="12" name="Diamond 11">
              <a:extLst>
                <a:ext uri="{FF2B5EF4-FFF2-40B4-BE49-F238E27FC236}">
                  <a16:creationId xmlns:a16="http://schemas.microsoft.com/office/drawing/2014/main" id="{F1494613-3F00-4B2A-8139-1A0C0E6279D5}"/>
                </a:ext>
              </a:extLst>
            </p:cNvPr>
            <p:cNvSpPr/>
            <p:nvPr/>
          </p:nvSpPr>
          <p:spPr bwMode="auto">
            <a:xfrm rot="10800000">
              <a:off x="9697447" y="1383631"/>
              <a:ext cx="4078707" cy="4102769"/>
            </a:xfrm>
            <a:prstGeom prst="diamond">
              <a:avLst/>
            </a:prstGeom>
            <a:noFill/>
            <a:ln w="6350">
              <a:solidFill>
                <a:schemeClr val="bg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90892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A92FD4CD-0AAB-49FA-AF9C-FD7A54D5EB9B}"/>
              </a:ext>
            </a:extLst>
          </p:cNvPr>
          <p:cNvSpPr/>
          <p:nvPr/>
        </p:nvSpPr>
        <p:spPr bwMode="auto">
          <a:xfrm>
            <a:off x="4188824" y="-57150"/>
            <a:ext cx="4926147" cy="4926148"/>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 name="connsiteX0" fmla="*/ 7195924 w 7254984"/>
              <a:gd name="connsiteY0" fmla="*/ 2426388 h 6280481"/>
              <a:gd name="connsiteX1" fmla="*/ 7195924 w 7254984"/>
              <a:gd name="connsiteY1" fmla="*/ 6280481 h 6280481"/>
              <a:gd name="connsiteX2" fmla="*/ 1510942 w 7254984"/>
              <a:gd name="connsiteY2" fmla="*/ 6280481 h 6280481"/>
              <a:gd name="connsiteX3" fmla="*/ 0 w 7254984"/>
              <a:gd name="connsiteY3" fmla="*/ 4769538 h 6280481"/>
              <a:gd name="connsiteX4" fmla="*/ 4769536 w 7254984"/>
              <a:gd name="connsiteY4" fmla="*/ 0 h 6280481"/>
              <a:gd name="connsiteX5" fmla="*/ 7254984 w 7254984"/>
              <a:gd name="connsiteY5" fmla="*/ 2485448 h 6280481"/>
              <a:gd name="connsiteX0" fmla="*/ 7195924 w 7195924"/>
              <a:gd name="connsiteY0" fmla="*/ 2426388 h 6280481"/>
              <a:gd name="connsiteX1" fmla="*/ 7195924 w 7195924"/>
              <a:gd name="connsiteY1" fmla="*/ 6280481 h 6280481"/>
              <a:gd name="connsiteX2" fmla="*/ 1510942 w 7195924"/>
              <a:gd name="connsiteY2" fmla="*/ 6280481 h 6280481"/>
              <a:gd name="connsiteX3" fmla="*/ 0 w 7195924"/>
              <a:gd name="connsiteY3" fmla="*/ 4769538 h 6280481"/>
              <a:gd name="connsiteX4" fmla="*/ 4769536 w 7195924"/>
              <a:gd name="connsiteY4" fmla="*/ 0 h 6280481"/>
              <a:gd name="connsiteX0" fmla="*/ 7195924 w 7195924"/>
              <a:gd name="connsiteY0" fmla="*/ 6280481 h 6280481"/>
              <a:gd name="connsiteX1" fmla="*/ 1510942 w 7195924"/>
              <a:gd name="connsiteY1" fmla="*/ 6280481 h 6280481"/>
              <a:gd name="connsiteX2" fmla="*/ 0 w 7195924"/>
              <a:gd name="connsiteY2" fmla="*/ 4769538 h 6280481"/>
              <a:gd name="connsiteX3" fmla="*/ 4769536 w 7195924"/>
              <a:gd name="connsiteY3" fmla="*/ 0 h 6280481"/>
              <a:gd name="connsiteX0" fmla="*/ 1510942 w 4769536"/>
              <a:gd name="connsiteY0" fmla="*/ 6280481 h 6280481"/>
              <a:gd name="connsiteX1" fmla="*/ 0 w 4769536"/>
              <a:gd name="connsiteY1" fmla="*/ 4769538 h 6280481"/>
              <a:gd name="connsiteX2" fmla="*/ 4769536 w 4769536"/>
              <a:gd name="connsiteY2" fmla="*/ 0 h 6280481"/>
              <a:gd name="connsiteX0" fmla="*/ 0 w 4769536"/>
              <a:gd name="connsiteY0" fmla="*/ 4769538 h 4769538"/>
              <a:gd name="connsiteX1" fmla="*/ 4769536 w 4769536"/>
              <a:gd name="connsiteY1" fmla="*/ 0 h 4769538"/>
            </a:gdLst>
            <a:ahLst/>
            <a:cxnLst>
              <a:cxn ang="0">
                <a:pos x="connsiteX0" y="connsiteY0"/>
              </a:cxn>
              <a:cxn ang="0">
                <a:pos x="connsiteX1" y="connsiteY1"/>
              </a:cxn>
            </a:cxnLst>
            <a:rect l="l" t="t" r="r" b="b"/>
            <a:pathLst>
              <a:path w="4769536" h="4769538">
                <a:moveTo>
                  <a:pt x="0" y="4769538"/>
                </a:moveTo>
                <a:lnTo>
                  <a:pt x="4769536" y="0"/>
                </a:lnTo>
              </a:path>
            </a:pathLst>
          </a:custGeom>
          <a:noFill/>
          <a:ln w="6350">
            <a:solidFill>
              <a:schemeClr val="bg1">
                <a:lumMod val="75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3" name="Freeform: Shape 32">
            <a:extLst>
              <a:ext uri="{FF2B5EF4-FFF2-40B4-BE49-F238E27FC236}">
                <a16:creationId xmlns:a16="http://schemas.microsoft.com/office/drawing/2014/main" id="{748975CE-F15C-48FE-A24C-692ECA515E71}"/>
              </a:ext>
            </a:extLst>
          </p:cNvPr>
          <p:cNvSpPr/>
          <p:nvPr/>
        </p:nvSpPr>
        <p:spPr bwMode="auto">
          <a:xfrm>
            <a:off x="0" y="1816100"/>
            <a:ext cx="8418285" cy="5041900"/>
          </a:xfrm>
          <a:custGeom>
            <a:avLst/>
            <a:gdLst>
              <a:gd name="connsiteX0" fmla="*/ 0 w 8418285"/>
              <a:gd name="connsiteY0" fmla="*/ 0 h 5041900"/>
              <a:gd name="connsiteX1" fmla="*/ 6079485 w 8418285"/>
              <a:gd name="connsiteY1" fmla="*/ 0 h 5041900"/>
              <a:gd name="connsiteX2" fmla="*/ 8418285 w 8418285"/>
              <a:gd name="connsiteY2" fmla="*/ 3427820 h 5041900"/>
              <a:gd name="connsiteX3" fmla="*/ 7316999 w 8418285"/>
              <a:gd name="connsiteY3" fmla="*/ 5041900 h 5041900"/>
              <a:gd name="connsiteX4" fmla="*/ 0 w 8418285"/>
              <a:gd name="connsiteY4" fmla="*/ 5041900 h 50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8285" h="5041900">
                <a:moveTo>
                  <a:pt x="0" y="0"/>
                </a:moveTo>
                <a:lnTo>
                  <a:pt x="6079485" y="0"/>
                </a:lnTo>
                <a:lnTo>
                  <a:pt x="8418285" y="3427820"/>
                </a:lnTo>
                <a:lnTo>
                  <a:pt x="7316999" y="5041900"/>
                </a:lnTo>
                <a:lnTo>
                  <a:pt x="0" y="504190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3770E694-BA85-4398-9792-FA8F4D4ADF48}"/>
              </a:ext>
            </a:extLst>
          </p:cNvPr>
          <p:cNvSpPr/>
          <p:nvPr/>
        </p:nvSpPr>
        <p:spPr bwMode="auto">
          <a:xfrm>
            <a:off x="7819573" y="877077"/>
            <a:ext cx="3487056" cy="5500441"/>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itle 10">
            <a:extLst>
              <a:ext uri="{FF2B5EF4-FFF2-40B4-BE49-F238E27FC236}">
                <a16:creationId xmlns:a16="http://schemas.microsoft.com/office/drawing/2014/main" id="{88E37F5C-FAD2-4A87-99D4-8B217782715A}"/>
              </a:ext>
            </a:extLst>
          </p:cNvPr>
          <p:cNvSpPr>
            <a:spLocks noGrp="1"/>
          </p:cNvSpPr>
          <p:nvPr>
            <p:ph type="title"/>
          </p:nvPr>
        </p:nvSpPr>
        <p:spPr>
          <a:xfrm>
            <a:off x="457200" y="475648"/>
            <a:ext cx="6752843" cy="984885"/>
          </a:xfrm>
        </p:spPr>
        <p:txBody>
          <a:bodyPr/>
          <a:lstStyle/>
          <a:p>
            <a:r>
              <a:rPr lang="en-US"/>
              <a:t>Gain Deeper Insight on Storage Capacity</a:t>
            </a:r>
            <a:endParaRPr lang="en-IN"/>
          </a:p>
        </p:txBody>
      </p:sp>
      <p:sp>
        <p:nvSpPr>
          <p:cNvPr id="39" name="Content Placeholder 1">
            <a:extLst>
              <a:ext uri="{FF2B5EF4-FFF2-40B4-BE49-F238E27FC236}">
                <a16:creationId xmlns:a16="http://schemas.microsoft.com/office/drawing/2014/main" id="{DDD18DA8-8770-49B9-B1DF-18FAC81EA032}"/>
              </a:ext>
            </a:extLst>
          </p:cNvPr>
          <p:cNvSpPr txBox="1">
            <a:spLocks/>
          </p:cNvSpPr>
          <p:nvPr/>
        </p:nvSpPr>
        <p:spPr>
          <a:xfrm>
            <a:off x="1222504" y="2290570"/>
            <a:ext cx="4968745" cy="2862002"/>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00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3C3C41"/>
                </a:solidFill>
                <a:effectLst/>
                <a:uLnTx/>
                <a:uFillTx/>
                <a:latin typeface="Segoe UI Semibold"/>
                <a:ea typeface="+mn-ea"/>
                <a:cs typeface="+mn-cs"/>
              </a:rPr>
              <a:t>Capacity management &amp; enforcement</a:t>
            </a:r>
          </a:p>
          <a:p>
            <a:pPr marL="347663" marR="0" lvl="0" indent="-228600" algn="l" defTabSz="914367"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700" b="0" i="0" u="none" strike="noStrike" kern="1200" cap="none" spc="0" normalizeH="0" baseline="0" noProof="0" dirty="0">
                <a:ln>
                  <a:noFill/>
                </a:ln>
                <a:solidFill>
                  <a:srgbClr val="3C3C41"/>
                </a:solidFill>
                <a:effectLst/>
                <a:uLnTx/>
                <a:uFillTx/>
                <a:latin typeface="Segoe UI"/>
                <a:ea typeface="+mn-ea"/>
                <a:cs typeface="+mn-cs"/>
              </a:rPr>
              <a:t>Understand storage and consumption</a:t>
            </a:r>
          </a:p>
          <a:p>
            <a:pPr marL="347663" marR="0" lvl="0" indent="-228600" algn="l" defTabSz="914367" rtl="0" eaLnBrk="1" fontAlgn="auto" latinLnBrk="0" hangingPunct="1">
              <a:lnSpc>
                <a:spcPct val="100000"/>
              </a:lnSpc>
              <a:spcBef>
                <a:spcPts val="0"/>
              </a:spcBef>
              <a:spcAft>
                <a:spcPts val="1000"/>
              </a:spcAft>
              <a:buClrTx/>
              <a:buSzPct val="90000"/>
              <a:buFont typeface="Arial" panose="020B0604020202020204" pitchFamily="34" charset="0"/>
              <a:buChar char="•"/>
              <a:tabLst/>
              <a:defRPr/>
            </a:pPr>
            <a:r>
              <a:rPr kumimoji="0" lang="en-US" sz="1700" b="0" i="0" u="none" strike="noStrike" kern="1200" cap="none" spc="0" normalizeH="0" baseline="0" noProof="0" dirty="0">
                <a:ln>
                  <a:noFill/>
                </a:ln>
                <a:solidFill>
                  <a:srgbClr val="3C3C41"/>
                </a:solidFill>
                <a:effectLst/>
                <a:uLnTx/>
                <a:uFillTx/>
                <a:latin typeface="Segoe UI"/>
                <a:ea typeface="+mn-ea"/>
                <a:cs typeface="+mn-cs"/>
              </a:rPr>
              <a:t>Access for environment admins, power platform service admins, D365 and global admins and individual users who have purchased a license</a:t>
            </a:r>
          </a:p>
        </p:txBody>
      </p:sp>
      <p:grpSp>
        <p:nvGrpSpPr>
          <p:cNvPr id="41" name="Group 40">
            <a:extLst>
              <a:ext uri="{FF2B5EF4-FFF2-40B4-BE49-F238E27FC236}">
                <a16:creationId xmlns:a16="http://schemas.microsoft.com/office/drawing/2014/main" id="{D097D24D-BFEE-43BA-95A0-BB59FC7EBE41}"/>
              </a:ext>
            </a:extLst>
          </p:cNvPr>
          <p:cNvGrpSpPr/>
          <p:nvPr/>
        </p:nvGrpSpPr>
        <p:grpSpPr>
          <a:xfrm>
            <a:off x="463615" y="2247733"/>
            <a:ext cx="610442" cy="610442"/>
            <a:chOff x="463615" y="2041485"/>
            <a:chExt cx="610442" cy="610442"/>
          </a:xfrm>
        </p:grpSpPr>
        <p:grpSp>
          <p:nvGrpSpPr>
            <p:cNvPr id="42" name="Group 41">
              <a:extLst>
                <a:ext uri="{FF2B5EF4-FFF2-40B4-BE49-F238E27FC236}">
                  <a16:creationId xmlns:a16="http://schemas.microsoft.com/office/drawing/2014/main" id="{4FB72CA7-2417-49B7-9477-E438908F824C}"/>
                </a:ext>
              </a:extLst>
            </p:cNvPr>
            <p:cNvGrpSpPr/>
            <p:nvPr/>
          </p:nvGrpSpPr>
          <p:grpSpPr>
            <a:xfrm>
              <a:off x="463615" y="2041485"/>
              <a:ext cx="610442" cy="610442"/>
              <a:chOff x="7641975" y="1423856"/>
              <a:chExt cx="854576" cy="854576"/>
            </a:xfrm>
          </p:grpSpPr>
          <p:sp>
            <p:nvSpPr>
              <p:cNvPr id="77" name="Diamond 76">
                <a:extLst>
                  <a:ext uri="{FF2B5EF4-FFF2-40B4-BE49-F238E27FC236}">
                    <a16:creationId xmlns:a16="http://schemas.microsoft.com/office/drawing/2014/main" id="{49262D82-1368-4403-82AD-B241CDE55C7A}"/>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Diamond 77">
                <a:extLst>
                  <a:ext uri="{FF2B5EF4-FFF2-40B4-BE49-F238E27FC236}">
                    <a16:creationId xmlns:a16="http://schemas.microsoft.com/office/drawing/2014/main" id="{06B772F6-F0D4-4D74-B341-AF4704ACC94E}"/>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3" name="Graphic 414">
              <a:extLst>
                <a:ext uri="{FF2B5EF4-FFF2-40B4-BE49-F238E27FC236}">
                  <a16:creationId xmlns:a16="http://schemas.microsoft.com/office/drawing/2014/main" id="{4B7E9CFF-596D-4679-961E-E4915DE1B8DF}"/>
                </a:ext>
              </a:extLst>
            </p:cNvPr>
            <p:cNvGrpSpPr/>
            <p:nvPr/>
          </p:nvGrpSpPr>
          <p:grpSpPr>
            <a:xfrm>
              <a:off x="650781" y="2262189"/>
              <a:ext cx="236110" cy="169034"/>
              <a:chOff x="5799137" y="3197224"/>
              <a:chExt cx="838200" cy="600075"/>
            </a:xfrm>
          </p:grpSpPr>
          <p:sp>
            <p:nvSpPr>
              <p:cNvPr id="44" name="Freeform: Shape 43">
                <a:extLst>
                  <a:ext uri="{FF2B5EF4-FFF2-40B4-BE49-F238E27FC236}">
                    <a16:creationId xmlns:a16="http://schemas.microsoft.com/office/drawing/2014/main" id="{DD04B36E-22F5-4BDA-A57B-C339B9151FB2}"/>
                  </a:ext>
                </a:extLst>
              </p:cNvPr>
              <p:cNvSpPr/>
              <p:nvPr/>
            </p:nvSpPr>
            <p:spPr>
              <a:xfrm>
                <a:off x="5872574" y="3434777"/>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483F09D0-CF51-4BF8-B4C7-86F233EBF27E}"/>
                  </a:ext>
                </a:extLst>
              </p:cNvPr>
              <p:cNvSpPr/>
              <p:nvPr/>
            </p:nvSpPr>
            <p:spPr>
              <a:xfrm>
                <a:off x="5984303" y="3272281"/>
                <a:ext cx="53721" cy="53721"/>
              </a:xfrm>
              <a:custGeom>
                <a:avLst/>
                <a:gdLst>
                  <a:gd name="connsiteX0" fmla="*/ 53721 w 53721"/>
                  <a:gd name="connsiteY0" fmla="*/ 26860 h 53721"/>
                  <a:gd name="connsiteX1" fmla="*/ 26861 w 53721"/>
                  <a:gd name="connsiteY1" fmla="*/ 53721 h 53721"/>
                  <a:gd name="connsiteX2" fmla="*/ 0 w 53721"/>
                  <a:gd name="connsiteY2" fmla="*/ 26860 h 53721"/>
                  <a:gd name="connsiteX3" fmla="*/ 26861 w 53721"/>
                  <a:gd name="connsiteY3" fmla="*/ 0 h 53721"/>
                  <a:gd name="connsiteX4" fmla="*/ 53721 w 53721"/>
                  <a:gd name="connsiteY4" fmla="*/ 26860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C43E5CD-60E4-4142-9A8D-2D9E495BF75B}"/>
                  </a:ext>
                </a:extLst>
              </p:cNvPr>
              <p:cNvSpPr/>
              <p:nvPr/>
            </p:nvSpPr>
            <p:spPr>
              <a:xfrm>
                <a:off x="6095555" y="3312000"/>
                <a:ext cx="53721" cy="53720"/>
              </a:xfrm>
              <a:custGeom>
                <a:avLst/>
                <a:gdLst>
                  <a:gd name="connsiteX0" fmla="*/ 53721 w 53721"/>
                  <a:gd name="connsiteY0" fmla="*/ 26860 h 53720"/>
                  <a:gd name="connsiteX1" fmla="*/ 26860 w 53721"/>
                  <a:gd name="connsiteY1" fmla="*/ 53721 h 53720"/>
                  <a:gd name="connsiteX2" fmla="*/ 0 w 53721"/>
                  <a:gd name="connsiteY2" fmla="*/ 26861 h 53720"/>
                  <a:gd name="connsiteX3" fmla="*/ 26860 w 53721"/>
                  <a:gd name="connsiteY3" fmla="*/ 0 h 53720"/>
                  <a:gd name="connsiteX4" fmla="*/ 53721 w 53721"/>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FF52BE53-91A1-4D73-B365-DF87450D12CC}"/>
                  </a:ext>
                </a:extLst>
              </p:cNvPr>
              <p:cNvSpPr/>
              <p:nvPr/>
            </p:nvSpPr>
            <p:spPr>
              <a:xfrm>
                <a:off x="6208235" y="3299141"/>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09BC3BA-C3E0-4AF4-92CF-664EB339EBA8}"/>
                  </a:ext>
                </a:extLst>
              </p:cNvPr>
              <p:cNvSpPr/>
              <p:nvPr/>
            </p:nvSpPr>
            <p:spPr>
              <a:xfrm>
                <a:off x="6431311" y="3215321"/>
                <a:ext cx="53720" cy="53720"/>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D0A2D0F2-203D-417F-811D-33469F37EE19}"/>
                  </a:ext>
                </a:extLst>
              </p:cNvPr>
              <p:cNvSpPr/>
              <p:nvPr/>
            </p:nvSpPr>
            <p:spPr>
              <a:xfrm>
                <a:off x="5899435" y="3488403"/>
                <a:ext cx="9525" cy="186594"/>
              </a:xfrm>
              <a:custGeom>
                <a:avLst/>
                <a:gdLst>
                  <a:gd name="connsiteX0" fmla="*/ 0 w 9525"/>
                  <a:gd name="connsiteY0" fmla="*/ 0 h 186594"/>
                  <a:gd name="connsiteX1" fmla="*/ 0 w 9525"/>
                  <a:gd name="connsiteY1" fmla="*/ 186595 h 186594"/>
                </a:gdLst>
                <a:ahLst/>
                <a:cxnLst>
                  <a:cxn ang="0">
                    <a:pos x="connsiteX0" y="connsiteY0"/>
                  </a:cxn>
                  <a:cxn ang="0">
                    <a:pos x="connsiteX1" y="connsiteY1"/>
                  </a:cxn>
                </a:cxnLst>
                <a:rect l="l" t="t" r="r" b="b"/>
                <a:pathLst>
                  <a:path w="9525" h="186594">
                    <a:moveTo>
                      <a:pt x="0" y="0"/>
                    </a:moveTo>
                    <a:lnTo>
                      <a:pt x="0" y="18659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D8869677-47A9-4592-B814-210B8021AED1}"/>
                  </a:ext>
                </a:extLst>
              </p:cNvPr>
              <p:cNvSpPr/>
              <p:nvPr/>
            </p:nvSpPr>
            <p:spPr>
              <a:xfrm>
                <a:off x="6122891" y="3365626"/>
                <a:ext cx="9525" cy="309371"/>
              </a:xfrm>
              <a:custGeom>
                <a:avLst/>
                <a:gdLst>
                  <a:gd name="connsiteX0" fmla="*/ 0 w 9525"/>
                  <a:gd name="connsiteY0" fmla="*/ 0 h 309371"/>
                  <a:gd name="connsiteX1" fmla="*/ 0 w 9525"/>
                  <a:gd name="connsiteY1" fmla="*/ 309372 h 309371"/>
                </a:gdLst>
                <a:ahLst/>
                <a:cxnLst>
                  <a:cxn ang="0">
                    <a:pos x="connsiteX0" y="connsiteY0"/>
                  </a:cxn>
                  <a:cxn ang="0">
                    <a:pos x="connsiteX1" y="connsiteY1"/>
                  </a:cxn>
                </a:cxnLst>
                <a:rect l="l" t="t" r="r" b="b"/>
                <a:pathLst>
                  <a:path w="9525" h="309371">
                    <a:moveTo>
                      <a:pt x="0" y="0"/>
                    </a:moveTo>
                    <a:lnTo>
                      <a:pt x="0" y="30937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5423D17-6214-4DEC-8B24-8EDAAB044B87}"/>
                  </a:ext>
                </a:extLst>
              </p:cNvPr>
              <p:cNvSpPr/>
              <p:nvPr/>
            </p:nvSpPr>
            <p:spPr>
              <a:xfrm>
                <a:off x="6234715" y="3577176"/>
                <a:ext cx="9525" cy="99440"/>
              </a:xfrm>
              <a:custGeom>
                <a:avLst/>
                <a:gdLst>
                  <a:gd name="connsiteX0" fmla="*/ 0 w 9525"/>
                  <a:gd name="connsiteY0" fmla="*/ 0 h 99440"/>
                  <a:gd name="connsiteX1" fmla="*/ 0 w 9525"/>
                  <a:gd name="connsiteY1" fmla="*/ 99441 h 99440"/>
                </a:gdLst>
                <a:ahLst/>
                <a:cxnLst>
                  <a:cxn ang="0">
                    <a:pos x="connsiteX0" y="connsiteY0"/>
                  </a:cxn>
                  <a:cxn ang="0">
                    <a:pos x="connsiteX1" y="connsiteY1"/>
                  </a:cxn>
                </a:cxnLst>
                <a:rect l="l" t="t" r="r" b="b"/>
                <a:pathLst>
                  <a:path w="9525" h="99440">
                    <a:moveTo>
                      <a:pt x="0" y="0"/>
                    </a:moveTo>
                    <a:lnTo>
                      <a:pt x="0" y="99441"/>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C25F1607-5EC6-4807-BEA9-EF866774AB14}"/>
                  </a:ext>
                </a:extLst>
              </p:cNvPr>
              <p:cNvSpPr/>
              <p:nvPr/>
            </p:nvSpPr>
            <p:spPr>
              <a:xfrm>
                <a:off x="6234715" y="3352767"/>
                <a:ext cx="9525" cy="57054"/>
              </a:xfrm>
              <a:custGeom>
                <a:avLst/>
                <a:gdLst>
                  <a:gd name="connsiteX0" fmla="*/ 0 w 9525"/>
                  <a:gd name="connsiteY0" fmla="*/ 0 h 57054"/>
                  <a:gd name="connsiteX1" fmla="*/ 0 w 9525"/>
                  <a:gd name="connsiteY1" fmla="*/ 57055 h 57054"/>
                </a:gdLst>
                <a:ahLst/>
                <a:cxnLst>
                  <a:cxn ang="0">
                    <a:pos x="connsiteX0" y="connsiteY0"/>
                  </a:cxn>
                  <a:cxn ang="0">
                    <a:pos x="connsiteX1" y="connsiteY1"/>
                  </a:cxn>
                </a:cxnLst>
                <a:rect l="l" t="t" r="r" b="b"/>
                <a:pathLst>
                  <a:path w="9525" h="57054">
                    <a:moveTo>
                      <a:pt x="0" y="0"/>
                    </a:moveTo>
                    <a:lnTo>
                      <a:pt x="0" y="5705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6A55E717-BFE1-4FEF-95D4-16BD13332617}"/>
                  </a:ext>
                </a:extLst>
              </p:cNvPr>
              <p:cNvSpPr/>
              <p:nvPr/>
            </p:nvSpPr>
            <p:spPr>
              <a:xfrm>
                <a:off x="6346443" y="3652519"/>
                <a:ext cx="9525" cy="24098"/>
              </a:xfrm>
              <a:custGeom>
                <a:avLst/>
                <a:gdLst>
                  <a:gd name="connsiteX0" fmla="*/ 0 w 9525"/>
                  <a:gd name="connsiteY0" fmla="*/ 0 h 24098"/>
                  <a:gd name="connsiteX1" fmla="*/ 0 w 9525"/>
                  <a:gd name="connsiteY1" fmla="*/ 24098 h 24098"/>
                </a:gdLst>
                <a:ahLst/>
                <a:cxnLst>
                  <a:cxn ang="0">
                    <a:pos x="connsiteX0" y="connsiteY0"/>
                  </a:cxn>
                  <a:cxn ang="0">
                    <a:pos x="connsiteX1" y="connsiteY1"/>
                  </a:cxn>
                </a:cxnLst>
                <a:rect l="l" t="t" r="r" b="b"/>
                <a:pathLst>
                  <a:path w="9525" h="24098">
                    <a:moveTo>
                      <a:pt x="0" y="0"/>
                    </a:moveTo>
                    <a:lnTo>
                      <a:pt x="0" y="2409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C3C5E40-9E9C-47FB-A1A4-6F4E9853A367}"/>
                  </a:ext>
                </a:extLst>
              </p:cNvPr>
              <p:cNvSpPr/>
              <p:nvPr/>
            </p:nvSpPr>
            <p:spPr>
              <a:xfrm>
                <a:off x="6458171" y="3269042"/>
                <a:ext cx="9525" cy="92106"/>
              </a:xfrm>
              <a:custGeom>
                <a:avLst/>
                <a:gdLst>
                  <a:gd name="connsiteX0" fmla="*/ 0 w 9525"/>
                  <a:gd name="connsiteY0" fmla="*/ 0 h 92106"/>
                  <a:gd name="connsiteX1" fmla="*/ 0 w 9525"/>
                  <a:gd name="connsiteY1" fmla="*/ 92107 h 92106"/>
                </a:gdLst>
                <a:ahLst/>
                <a:cxnLst>
                  <a:cxn ang="0">
                    <a:pos x="connsiteX0" y="connsiteY0"/>
                  </a:cxn>
                  <a:cxn ang="0">
                    <a:pos x="connsiteX1" y="connsiteY1"/>
                  </a:cxn>
                </a:cxnLst>
                <a:rect l="l" t="t" r="r" b="b"/>
                <a:pathLst>
                  <a:path w="9525" h="92106">
                    <a:moveTo>
                      <a:pt x="0" y="0"/>
                    </a:moveTo>
                    <a:lnTo>
                      <a:pt x="0" y="92107"/>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38493F23-1DB6-4250-B08C-3331BC7A09A8}"/>
                  </a:ext>
                </a:extLst>
              </p:cNvPr>
              <p:cNvSpPr/>
              <p:nvPr/>
            </p:nvSpPr>
            <p:spPr>
              <a:xfrm>
                <a:off x="5803899" y="3201986"/>
                <a:ext cx="749808" cy="587787"/>
              </a:xfrm>
              <a:custGeom>
                <a:avLst/>
                <a:gdLst>
                  <a:gd name="connsiteX0" fmla="*/ 749808 w 749808"/>
                  <a:gd name="connsiteY0" fmla="*/ 213741 h 587787"/>
                  <a:gd name="connsiteX1" fmla="*/ 749808 w 749808"/>
                  <a:gd name="connsiteY1" fmla="*/ 474631 h 587787"/>
                  <a:gd name="connsiteX2" fmla="*/ 0 w 749808"/>
                  <a:gd name="connsiteY2" fmla="*/ 474631 h 587787"/>
                  <a:gd name="connsiteX3" fmla="*/ 0 w 749808"/>
                  <a:gd name="connsiteY3" fmla="*/ 0 h 587787"/>
                  <a:gd name="connsiteX4" fmla="*/ 749808 w 749808"/>
                  <a:gd name="connsiteY4" fmla="*/ 0 h 587787"/>
                  <a:gd name="connsiteX5" fmla="*/ 749808 w 749808"/>
                  <a:gd name="connsiteY5" fmla="*/ 213741 h 587787"/>
                  <a:gd name="connsiteX6" fmla="*/ 374904 w 749808"/>
                  <a:gd name="connsiteY6" fmla="*/ 474631 h 587787"/>
                  <a:gd name="connsiteX7" fmla="*/ 374904 w 749808"/>
                  <a:gd name="connsiteY7" fmla="*/ 587788 h 587787"/>
                  <a:gd name="connsiteX8" fmla="*/ 224314 w 749808"/>
                  <a:gd name="connsiteY8" fmla="*/ 587788 h 587787"/>
                  <a:gd name="connsiteX9" fmla="*/ 525494 w 749808"/>
                  <a:gd name="connsiteY9" fmla="*/ 587788 h 5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808" h="587787">
                    <a:moveTo>
                      <a:pt x="749808" y="213741"/>
                    </a:moveTo>
                    <a:lnTo>
                      <a:pt x="749808" y="474631"/>
                    </a:lnTo>
                    <a:lnTo>
                      <a:pt x="0" y="474631"/>
                    </a:lnTo>
                    <a:lnTo>
                      <a:pt x="0" y="0"/>
                    </a:lnTo>
                    <a:lnTo>
                      <a:pt x="749808" y="0"/>
                    </a:lnTo>
                    <a:lnTo>
                      <a:pt x="749808" y="213741"/>
                    </a:lnTo>
                    <a:moveTo>
                      <a:pt x="374904" y="474631"/>
                    </a:moveTo>
                    <a:lnTo>
                      <a:pt x="374904" y="587788"/>
                    </a:lnTo>
                    <a:moveTo>
                      <a:pt x="224314" y="587788"/>
                    </a:moveTo>
                    <a:lnTo>
                      <a:pt x="525494" y="58778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15660EA-177F-4667-BB4D-BBCA5658400A}"/>
                  </a:ext>
                </a:extLst>
              </p:cNvPr>
              <p:cNvSpPr/>
              <p:nvPr/>
            </p:nvSpPr>
            <p:spPr>
              <a:xfrm>
                <a:off x="6011163" y="3326002"/>
                <a:ext cx="9525" cy="350615"/>
              </a:xfrm>
              <a:custGeom>
                <a:avLst/>
                <a:gdLst>
                  <a:gd name="connsiteX0" fmla="*/ 0 w 9525"/>
                  <a:gd name="connsiteY0" fmla="*/ 0 h 350615"/>
                  <a:gd name="connsiteX1" fmla="*/ 0 w 9525"/>
                  <a:gd name="connsiteY1" fmla="*/ 350615 h 350615"/>
                </a:gdLst>
                <a:ahLst/>
                <a:cxnLst>
                  <a:cxn ang="0">
                    <a:pos x="connsiteX0" y="connsiteY0"/>
                  </a:cxn>
                  <a:cxn ang="0">
                    <a:pos x="connsiteX1" y="connsiteY1"/>
                  </a:cxn>
                </a:cxnLst>
                <a:rect l="l" t="t" r="r" b="b"/>
                <a:pathLst>
                  <a:path w="9525" h="350615">
                    <a:moveTo>
                      <a:pt x="0" y="0"/>
                    </a:moveTo>
                    <a:lnTo>
                      <a:pt x="0" y="3506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395E988F-1224-4881-9BC3-D90DA0B38529}"/>
                  </a:ext>
                </a:extLst>
              </p:cNvPr>
              <p:cNvSpPr/>
              <p:nvPr/>
            </p:nvSpPr>
            <p:spPr>
              <a:xfrm>
                <a:off x="6038024" y="3312000"/>
                <a:ext cx="60960" cy="14001"/>
              </a:xfrm>
              <a:custGeom>
                <a:avLst/>
                <a:gdLst>
                  <a:gd name="connsiteX0" fmla="*/ 0 w 60960"/>
                  <a:gd name="connsiteY0" fmla="*/ 0 h 14001"/>
                  <a:gd name="connsiteX1" fmla="*/ 60960 w 60960"/>
                  <a:gd name="connsiteY1" fmla="*/ 14002 h 14001"/>
                </a:gdLst>
                <a:ahLst/>
                <a:cxnLst>
                  <a:cxn ang="0">
                    <a:pos x="connsiteX0" y="connsiteY0"/>
                  </a:cxn>
                  <a:cxn ang="0">
                    <a:pos x="connsiteX1" y="connsiteY1"/>
                  </a:cxn>
                </a:cxnLst>
                <a:rect l="l" t="t" r="r" b="b"/>
                <a:pathLst>
                  <a:path w="60960" h="14001">
                    <a:moveTo>
                      <a:pt x="0" y="0"/>
                    </a:moveTo>
                    <a:lnTo>
                      <a:pt x="60960" y="1400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DAE599FD-3843-4FF8-91F4-1D9F5529E533}"/>
                  </a:ext>
                </a:extLst>
              </p:cNvPr>
              <p:cNvSpPr/>
              <p:nvPr/>
            </p:nvSpPr>
            <p:spPr>
              <a:xfrm>
                <a:off x="6149180" y="3326002"/>
                <a:ext cx="59055" cy="12858"/>
              </a:xfrm>
              <a:custGeom>
                <a:avLst/>
                <a:gdLst>
                  <a:gd name="connsiteX0" fmla="*/ 59055 w 59055"/>
                  <a:gd name="connsiteY0" fmla="*/ 0 h 12858"/>
                  <a:gd name="connsiteX1" fmla="*/ 0 w 59055"/>
                  <a:gd name="connsiteY1" fmla="*/ 12859 h 12858"/>
                </a:gdLst>
                <a:ahLst/>
                <a:cxnLst>
                  <a:cxn ang="0">
                    <a:pos x="connsiteX0" y="connsiteY0"/>
                  </a:cxn>
                  <a:cxn ang="0">
                    <a:pos x="connsiteX1" y="connsiteY1"/>
                  </a:cxn>
                </a:cxnLst>
                <a:rect l="l" t="t" r="r" b="b"/>
                <a:pathLst>
                  <a:path w="59055" h="12858">
                    <a:moveTo>
                      <a:pt x="59055" y="0"/>
                    </a:moveTo>
                    <a:lnTo>
                      <a:pt x="0" y="1285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F567F21-13B2-4C4B-B82F-9BFD7DE550A7}"/>
                  </a:ext>
                </a:extLst>
              </p:cNvPr>
              <p:cNvSpPr/>
              <p:nvPr/>
            </p:nvSpPr>
            <p:spPr>
              <a:xfrm>
                <a:off x="6259480" y="3337051"/>
                <a:ext cx="30861" cy="18669"/>
              </a:xfrm>
              <a:custGeom>
                <a:avLst/>
                <a:gdLst>
                  <a:gd name="connsiteX0" fmla="*/ 0 w 30861"/>
                  <a:gd name="connsiteY0" fmla="*/ 0 h 18669"/>
                  <a:gd name="connsiteX1" fmla="*/ 30861 w 30861"/>
                  <a:gd name="connsiteY1" fmla="*/ 18669 h 18669"/>
                </a:gdLst>
                <a:ahLst/>
                <a:cxnLst>
                  <a:cxn ang="0">
                    <a:pos x="connsiteX0" y="connsiteY0"/>
                  </a:cxn>
                  <a:cxn ang="0">
                    <a:pos x="connsiteX1" y="connsiteY1"/>
                  </a:cxn>
                </a:cxnLst>
                <a:rect l="l" t="t" r="r" b="b"/>
                <a:pathLst>
                  <a:path w="30861" h="18669">
                    <a:moveTo>
                      <a:pt x="0" y="0"/>
                    </a:moveTo>
                    <a:lnTo>
                      <a:pt x="30861" y="1866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4EAA125-115B-4595-9D77-EA840B1CAE7A}"/>
                  </a:ext>
                </a:extLst>
              </p:cNvPr>
              <p:cNvSpPr/>
              <p:nvPr/>
            </p:nvSpPr>
            <p:spPr>
              <a:xfrm>
                <a:off x="6394163" y="3258279"/>
                <a:ext cx="42672" cy="77914"/>
              </a:xfrm>
              <a:custGeom>
                <a:avLst/>
                <a:gdLst>
                  <a:gd name="connsiteX0" fmla="*/ 42672 w 42672"/>
                  <a:gd name="connsiteY0" fmla="*/ 0 h 77914"/>
                  <a:gd name="connsiteX1" fmla="*/ 0 w 42672"/>
                  <a:gd name="connsiteY1" fmla="*/ 77915 h 77914"/>
                </a:gdLst>
                <a:ahLst/>
                <a:cxnLst>
                  <a:cxn ang="0">
                    <a:pos x="connsiteX0" y="connsiteY0"/>
                  </a:cxn>
                  <a:cxn ang="0">
                    <a:pos x="connsiteX1" y="connsiteY1"/>
                  </a:cxn>
                </a:cxnLst>
                <a:rect l="l" t="t" r="r" b="b"/>
                <a:pathLst>
                  <a:path w="42672" h="77914">
                    <a:moveTo>
                      <a:pt x="42672" y="0"/>
                    </a:moveTo>
                    <a:lnTo>
                      <a:pt x="0" y="779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0A75B61-0E6E-4EFD-8D78-6DA50AF61005}"/>
                  </a:ext>
                </a:extLst>
              </p:cNvPr>
              <p:cNvSpPr/>
              <p:nvPr/>
            </p:nvSpPr>
            <p:spPr>
              <a:xfrm>
                <a:off x="5914389" y="3312000"/>
                <a:ext cx="73342" cy="127349"/>
              </a:xfrm>
              <a:custGeom>
                <a:avLst/>
                <a:gdLst>
                  <a:gd name="connsiteX0" fmla="*/ 73342 w 73342"/>
                  <a:gd name="connsiteY0" fmla="*/ 0 h 127349"/>
                  <a:gd name="connsiteX1" fmla="*/ 0 w 73342"/>
                  <a:gd name="connsiteY1" fmla="*/ 127349 h 127349"/>
                </a:gdLst>
                <a:ahLst/>
                <a:cxnLst>
                  <a:cxn ang="0">
                    <a:pos x="connsiteX0" y="connsiteY0"/>
                  </a:cxn>
                  <a:cxn ang="0">
                    <a:pos x="connsiteX1" y="connsiteY1"/>
                  </a:cxn>
                </a:cxnLst>
                <a:rect l="l" t="t" r="r" b="b"/>
                <a:pathLst>
                  <a:path w="73342" h="127349">
                    <a:moveTo>
                      <a:pt x="73342" y="0"/>
                    </a:moveTo>
                    <a:lnTo>
                      <a:pt x="0" y="12734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A9E17AA-06BA-4F89-BDD1-30F666485844}"/>
                  </a:ext>
                </a:extLst>
              </p:cNvPr>
              <p:cNvSpPr/>
              <p:nvPr/>
            </p:nvSpPr>
            <p:spPr>
              <a:xfrm>
                <a:off x="6210902" y="3334384"/>
                <a:ext cx="318134" cy="318134"/>
              </a:xfrm>
              <a:custGeom>
                <a:avLst/>
                <a:gdLst>
                  <a:gd name="connsiteX0" fmla="*/ 318135 w 318134"/>
                  <a:gd name="connsiteY0" fmla="*/ 159068 h 318134"/>
                  <a:gd name="connsiteX1" fmla="*/ 159067 w 318134"/>
                  <a:gd name="connsiteY1" fmla="*/ 318135 h 318134"/>
                  <a:gd name="connsiteX2" fmla="*/ 0 w 318134"/>
                  <a:gd name="connsiteY2" fmla="*/ 159067 h 318134"/>
                  <a:gd name="connsiteX3" fmla="*/ 159067 w 318134"/>
                  <a:gd name="connsiteY3" fmla="*/ 0 h 318134"/>
                  <a:gd name="connsiteX4" fmla="*/ 318135 w 318134"/>
                  <a:gd name="connsiteY4" fmla="*/ 159068 h 31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4" h="318134">
                    <a:moveTo>
                      <a:pt x="318135" y="159068"/>
                    </a:moveTo>
                    <a:cubicBezTo>
                      <a:pt x="318135" y="246918"/>
                      <a:pt x="246918" y="318135"/>
                      <a:pt x="159067" y="318135"/>
                    </a:cubicBezTo>
                    <a:cubicBezTo>
                      <a:pt x="71217" y="318135"/>
                      <a:pt x="0" y="246918"/>
                      <a:pt x="0" y="159067"/>
                    </a:cubicBezTo>
                    <a:cubicBezTo>
                      <a:pt x="0" y="71217"/>
                      <a:pt x="71217" y="0"/>
                      <a:pt x="159067" y="0"/>
                    </a:cubicBezTo>
                    <a:cubicBezTo>
                      <a:pt x="246918" y="0"/>
                      <a:pt x="318135" y="71217"/>
                      <a:pt x="318135" y="159068"/>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C9C05DD9-1CF3-413D-9B70-E47001D248BC}"/>
                  </a:ext>
                </a:extLst>
              </p:cNvPr>
              <p:cNvSpPr/>
              <p:nvPr/>
            </p:nvSpPr>
            <p:spPr>
              <a:xfrm>
                <a:off x="6481031" y="3607370"/>
                <a:ext cx="153066" cy="153161"/>
              </a:xfrm>
              <a:custGeom>
                <a:avLst/>
                <a:gdLst>
                  <a:gd name="connsiteX0" fmla="*/ 0 w 153066"/>
                  <a:gd name="connsiteY0" fmla="*/ 0 h 153161"/>
                  <a:gd name="connsiteX1" fmla="*/ 153067 w 153066"/>
                  <a:gd name="connsiteY1" fmla="*/ 153162 h 153161"/>
                </a:gdLst>
                <a:ahLst/>
                <a:cxnLst>
                  <a:cxn ang="0">
                    <a:pos x="connsiteX0" y="connsiteY0"/>
                  </a:cxn>
                  <a:cxn ang="0">
                    <a:pos x="connsiteX1" y="connsiteY1"/>
                  </a:cxn>
                </a:cxnLst>
                <a:rect l="l" t="t" r="r" b="b"/>
                <a:pathLst>
                  <a:path w="153066" h="153161">
                    <a:moveTo>
                      <a:pt x="0" y="0"/>
                    </a:moveTo>
                    <a:lnTo>
                      <a:pt x="153067" y="15316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79" name="Arrow: Right 78">
            <a:extLst>
              <a:ext uri="{FF2B5EF4-FFF2-40B4-BE49-F238E27FC236}">
                <a16:creationId xmlns:a16="http://schemas.microsoft.com/office/drawing/2014/main" id="{44583757-720A-4F73-8F37-6203E197FFB7}"/>
              </a:ext>
            </a:extLst>
          </p:cNvPr>
          <p:cNvSpPr/>
          <p:nvPr/>
        </p:nvSpPr>
        <p:spPr bwMode="auto">
          <a:xfrm>
            <a:off x="3626481" y="4931527"/>
            <a:ext cx="4145332" cy="1007270"/>
          </a:xfrm>
          <a:prstGeom prst="rightArrow">
            <a:avLst/>
          </a:prstGeom>
          <a:solidFill>
            <a:schemeClr val="bg1"/>
          </a:solidFill>
          <a:ln w="6350">
            <a:solidFill>
              <a:schemeClr val="bg1">
                <a:lumMod val="7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00B0F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https://aka.ms/ppac</a:t>
            </a:r>
            <a:endParaRPr kumimoji="0" lang="en-US" sz="1800" b="0" i="0" u="sng" strike="noStrike" kern="1200" cap="none" spc="0" normalizeH="0" baseline="0" noProof="0">
              <a:ln>
                <a:noFill/>
              </a:ln>
              <a:solidFill>
                <a:srgbClr val="00B0F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9B84F99-5ABF-4C9A-8958-3D5F248D5FB5}"/>
              </a:ext>
            </a:extLst>
          </p:cNvPr>
          <p:cNvPicPr>
            <a:picLocks noChangeAspect="1"/>
          </p:cNvPicPr>
          <p:nvPr/>
        </p:nvPicPr>
        <p:blipFill>
          <a:blip r:embed="rId4"/>
          <a:stretch>
            <a:fillRect/>
          </a:stretch>
        </p:blipFill>
        <p:spPr>
          <a:xfrm>
            <a:off x="8275619" y="1220530"/>
            <a:ext cx="2666048" cy="4998841"/>
          </a:xfrm>
          <a:prstGeom prst="rect">
            <a:avLst/>
          </a:prstGeom>
        </p:spPr>
      </p:pic>
      <p:sp>
        <p:nvSpPr>
          <p:cNvPr id="4" name="Rectangle 3">
            <a:extLst>
              <a:ext uri="{FF2B5EF4-FFF2-40B4-BE49-F238E27FC236}">
                <a16:creationId xmlns:a16="http://schemas.microsoft.com/office/drawing/2014/main" id="{52BDE76D-487C-45A0-A0EA-29D32AAC5BB3}"/>
              </a:ext>
            </a:extLst>
          </p:cNvPr>
          <p:cNvSpPr/>
          <p:nvPr/>
        </p:nvSpPr>
        <p:spPr bwMode="auto">
          <a:xfrm>
            <a:off x="8275619" y="5152572"/>
            <a:ext cx="2323957" cy="484898"/>
          </a:xfrm>
          <a:prstGeom prst="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6275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pDk04I9bvCT4ZHjnjjiQ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dpDk04I9bvCT4ZHjnjjiQg"/>
</p:tagLst>
</file>

<file path=ppt/tags/tag5.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heme/theme1.xml><?xml version="1.0" encoding="utf-8"?>
<a:theme xmlns:a="http://schemas.openxmlformats.org/drawingml/2006/main" name="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0.xml><?xml version="1.0" encoding="utf-8"?>
<a:theme xmlns:a="http://schemas.openxmlformats.org/drawingml/2006/main" name="4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1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1_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5.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6.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7.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353A4BAC0BD843BAFA27F789CCDA2E" ma:contentTypeVersion="13" ma:contentTypeDescription="Create a new document." ma:contentTypeScope="" ma:versionID="c2affa55d475b138ac446f624bb8430c">
  <xsd:schema xmlns:xsd="http://www.w3.org/2001/XMLSchema" xmlns:xs="http://www.w3.org/2001/XMLSchema" xmlns:p="http://schemas.microsoft.com/office/2006/metadata/properties" xmlns:ns2="2e7e8d61-2432-4966-bff6-afe7197066b3" xmlns:ns3="cdddad68-33dc-4597-bc2d-2f12ac7da19b" targetNamespace="http://schemas.microsoft.com/office/2006/metadata/properties" ma:root="true" ma:fieldsID="409ac7ef287357ce837091c19bd17a82" ns2:_="" ns3:_="">
    <xsd:import namespace="2e7e8d61-2432-4966-bff6-afe7197066b3"/>
    <xsd:import namespace="cdddad68-33dc-4597-bc2d-2f12ac7da19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OneNoteFluid_FileOrde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7e8d61-2432-4966-bff6-afe719706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OneNoteFluid_FileOrder" ma:index="18" nillable="true" ma:displayName="OneNoteFluid_FileOrder" ma:internalName="OneNoteFluid_FileOrder">
      <xsd:simpleType>
        <xsd:restriction base="dms:Text">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ddad68-33dc-4597-bc2d-2f12ac7da19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8EF328-E61D-41A4-BCD1-6D933BB69FCA}">
  <ds:schemaRefs>
    <ds:schemaRef ds:uri="http://schemas.microsoft.com/sharepoint/v3/contenttype/forms"/>
  </ds:schemaRefs>
</ds:datastoreItem>
</file>

<file path=customXml/itemProps2.xml><?xml version="1.0" encoding="utf-8"?>
<ds:datastoreItem xmlns:ds="http://schemas.openxmlformats.org/officeDocument/2006/customXml" ds:itemID="{945C88C1-CC4B-4C71-A428-3A05B3FE1FBC}">
  <ds:schemaRefs>
    <ds:schemaRef ds:uri="http://purl.org/dc/terms/"/>
    <ds:schemaRef ds:uri="http://purl.org/dc/elements/1.1/"/>
    <ds:schemaRef ds:uri="cdddad68-33dc-4597-bc2d-2f12ac7da19b"/>
    <ds:schemaRef ds:uri="http://purl.org/dc/dcmityp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2e7e8d61-2432-4966-bff6-afe7197066b3"/>
    <ds:schemaRef ds:uri="http://schemas.microsoft.com/office/2006/metadata/properties"/>
  </ds:schemaRefs>
</ds:datastoreItem>
</file>

<file path=customXml/itemProps3.xml><?xml version="1.0" encoding="utf-8"?>
<ds:datastoreItem xmlns:ds="http://schemas.openxmlformats.org/officeDocument/2006/customXml" ds:itemID="{97CCD2F7-6C50-4E47-999A-79C792A05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7e8d61-2432-4966-bff6-afe7197066b3"/>
    <ds:schemaRef ds:uri="cdddad68-33dc-4597-bc2d-2f12ac7da1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3268</Words>
  <Application>Microsoft Office PowerPoint</Application>
  <PresentationFormat>Widescreen</PresentationFormat>
  <Paragraphs>444</Paragraphs>
  <Slides>44</Slides>
  <Notes>36</Notes>
  <HiddenSlides>1</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44</vt:i4>
      </vt:variant>
    </vt:vector>
  </HeadingPairs>
  <TitlesOfParts>
    <vt:vector size="66" baseType="lpstr">
      <vt:lpstr>&amp;quot</vt:lpstr>
      <vt:lpstr>Arial</vt:lpstr>
      <vt:lpstr>Calibri</vt:lpstr>
      <vt:lpstr>Calibri Light</vt:lpstr>
      <vt:lpstr>Consolas</vt:lpstr>
      <vt:lpstr>Segoe Pro Semibold</vt:lpstr>
      <vt:lpstr>Segoe UI</vt:lpstr>
      <vt:lpstr>Segoe UI Light</vt:lpstr>
      <vt:lpstr>Segoe UI Semibold</vt:lpstr>
      <vt:lpstr>Segoe UI Semilight</vt:lpstr>
      <vt:lpstr>Wingdings</vt:lpstr>
      <vt:lpstr>Power Apps</vt:lpstr>
      <vt:lpstr>BA PowerPlatofrm Template Lines 090220</vt:lpstr>
      <vt:lpstr>1_Dynamics 365</vt:lpstr>
      <vt:lpstr>1_Power Apps</vt:lpstr>
      <vt:lpstr>2_Dynamics 365</vt:lpstr>
      <vt:lpstr>Dynamics 365</vt:lpstr>
      <vt:lpstr>1_BA PowerPlatofrm Template Lines 090220</vt:lpstr>
      <vt:lpstr>3_Microsoft 365 PPT Template - 2018</vt:lpstr>
      <vt:lpstr>1_Power Platform Template</vt:lpstr>
      <vt:lpstr>4_Microsoft 365 PPT Template - 2018</vt:lpstr>
      <vt:lpstr>think-cell Slide</vt:lpstr>
      <vt:lpstr>Power Platform Governance Monitoring &amp; Analytics</vt:lpstr>
      <vt:lpstr>Disclaimer</vt:lpstr>
      <vt:lpstr>PowerPoint Presentation</vt:lpstr>
      <vt:lpstr>PowerPoint Presentation</vt:lpstr>
      <vt:lpstr>Access Audit Logs</vt:lpstr>
      <vt:lpstr>Monitor Activity Parameters for  Power Apps &amp; Automate</vt:lpstr>
      <vt:lpstr>Monitor Critical Activity Parameters of the Dataverse</vt:lpstr>
      <vt:lpstr>PowerPoint Presentation</vt:lpstr>
      <vt:lpstr>Gain Deeper Insight on Storage Capacity</vt:lpstr>
      <vt:lpstr>Default Environment</vt:lpstr>
      <vt:lpstr>Default Environment</vt:lpstr>
      <vt:lpstr>Default Environment</vt:lpstr>
      <vt:lpstr>PowerPoint Presentation</vt:lpstr>
      <vt:lpstr>PowerPoint Presentation</vt:lpstr>
      <vt:lpstr>Capacity enforcements</vt:lpstr>
      <vt:lpstr>Capacity enforcement Example 1 - Overage</vt:lpstr>
      <vt:lpstr>Capacity enforcement Example 2 - Overage</vt:lpstr>
      <vt:lpstr>Capacity enforcement Example 3 - Overage</vt:lpstr>
      <vt:lpstr>Capacity enforcement Example 4 - No Overage</vt:lpstr>
      <vt:lpstr>PowerPoint Presentation</vt:lpstr>
      <vt:lpstr>Gain Deeper Insight on Adoption, &amp; Usage</vt:lpstr>
      <vt:lpstr>Monitoring Microsoft Dataverse</vt:lpstr>
      <vt:lpstr>Detailed Insight on Microsoft Dataverse</vt:lpstr>
      <vt:lpstr>Power Automate Environment level views</vt:lpstr>
      <vt:lpstr>Power Automate admin analytics provides environment level views </vt:lpstr>
      <vt:lpstr>Maker analytics for Power Automate – Individual flow level views </vt:lpstr>
      <vt:lpstr>Power Apps Environment level views</vt:lpstr>
      <vt:lpstr>Power Apps admin analytics provides environment level views </vt:lpstr>
      <vt:lpstr>Maker analytics for Power Apps – Individual app level views </vt:lpstr>
      <vt:lpstr>Power Apps Tenant level views</vt:lpstr>
      <vt:lpstr>Power Apps tenant level analytics</vt:lpstr>
      <vt:lpstr>Data Export (preview) Tenant level analytics</vt:lpstr>
      <vt:lpstr>Data Export (preview)</vt:lpstr>
      <vt:lpstr>Data Export (preview)</vt:lpstr>
      <vt:lpstr>Data Export (preview)</vt:lpstr>
      <vt:lpstr>Analyze model-driven apps and Microsoft Dataverse telemetry with Application Insights (preview)</vt:lpstr>
      <vt:lpstr>Analyze model-driven apps and Microsoft Dataverse telemetry with Application Insights (preview)</vt:lpstr>
      <vt:lpstr>Analyze model-driven apps and Microsoft Dataverse telemetry with Application Insights (preview)</vt:lpstr>
      <vt:lpstr>Analyze model-driven apps and Microsoft Dataverse telemetry with Application Insights (preview)</vt:lpstr>
      <vt:lpstr>Analyze model-driven apps and Microsoft Dataverse telemetry with Application Insights (preview)</vt:lpstr>
      <vt:lpstr>Analyze model-driven apps and Microsoft Dataverse telemetry with Application Insights (preview)</vt:lpstr>
      <vt:lpstr>PowerPoint Presentation</vt:lpstr>
      <vt:lpstr>Monitoring platform status</vt:lpstr>
      <vt:lpstr>Monitoring platform updates and changes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Apps PowerPoint Template</dc:title>
  <dc:creator>Tom Postings</dc:creator>
  <cp:keywords/>
  <cp:lastModifiedBy>Roberto Armenta</cp:lastModifiedBy>
  <cp:revision>9</cp:revision>
  <dcterms:created xsi:type="dcterms:W3CDTF">2020-01-08T21:30:07Z</dcterms:created>
  <dcterms:modified xsi:type="dcterms:W3CDTF">2022-10-27T20:19:13Z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0x010100064DAB3A8067A14DBD98CF32C3D0AB9F</vt:lpwstr>
  </property>
  <property fmtid="{D5CDD505-2E9C-101B-9397-08002B2CF9AE}" pid="3" name="_dlc_policyId">
    <vt:lpwstr>0x0101000E4CB7077FEE4FF7AE86D4A500EEC780030016C849C62B10EB41ACA8C7EEDEF40BB20099ECF64382448D48A56095091C66B1A9|-661092312</vt:lpwstr>
  </property>
  <property fmtid="{D5CDD505-2E9C-101B-9397-08002B2CF9AE}" pid="4" name="Confidentiality">
    <vt:lpwstr>5;#internal users|461efa83-0283-486a-a8d5-943328f3693f</vt:lpwstr>
  </property>
  <property fmtid="{D5CDD505-2E9C-101B-9397-08002B2CF9AE}" pid="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6" name="_dlc_DocIdItemGuid">
    <vt:lpwstr>ffd394ea-cd4c-4afe-b6e2-1d911aa91a79</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3075;#documents|e037ed84-7d8e-4cbb-9c8f-61e80301a44f</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2548;#Business Applications Domain|610af3f5-b43d-455a-97a7-f917993f5652</vt:lpwstr>
  </property>
  <property fmtid="{D5CDD505-2E9C-101B-9397-08002B2CF9AE}" pid="15" name="ExperienceContentType">
    <vt:lpwstr/>
  </property>
  <property fmtid="{D5CDD505-2E9C-101B-9397-08002B2CF9AE}" pid="16" name="BusinessArchitecture">
    <vt:lpwstr>1799;#Business Applications|bc6a3471-5036-4c6f-8724-05bc21271c2e;#2743;#Microsoft Power platform|89e3aef7-17c4-4d94-8911-f58a28f8fed8</vt:lpwstr>
  </property>
  <property fmtid="{D5CDD505-2E9C-101B-9397-08002B2CF9AE}" pid="17" name="Products">
    <vt:lpwstr>2321;#Power Apps|c2b7c9b5-267e-4ead-becc-03446bde7831;#2515;#Power Automate|d22fb328-0625-4c11-970d-937380f62ea3;#162;#Power BI for Office 365|f9a65d80-21ac-4b9a-bf55-4f28a6454a78</vt:lpwstr>
  </property>
  <property fmtid="{D5CDD505-2E9C-101B-9397-08002B2CF9AE}" pid="18" name="l6f004f21209409da86a713c0f24627d">
    <vt:lpwstr/>
  </property>
  <property fmtid="{D5CDD505-2E9C-101B-9397-08002B2CF9AE}" pid="19" name="MSProductsTaxHTField0">
    <vt:lpwstr/>
  </property>
  <property fmtid="{D5CDD505-2E9C-101B-9397-08002B2CF9AE}" pid="20" name="e8080b0481964c759b2c36ae49591b31">
    <vt:lpwstr/>
  </property>
  <property fmtid="{D5CDD505-2E9C-101B-9397-08002B2CF9AE}" pid="21" name="TechnicalLevel">
    <vt:lpwstr>3066;#100 (beginner)|7d022d07-ff67-4af8-910d-8ea6b46b5908</vt:lpwstr>
  </property>
  <property fmtid="{D5CDD505-2E9C-101B-9397-08002B2CF9AE}" pid="22" name="Audiences">
    <vt:lpwstr/>
  </property>
  <property fmtid="{D5CDD505-2E9C-101B-9397-08002B2CF9AE}" pid="23" name="SMSG Items">
    <vt:lpwstr>3091;#documents|e037ed84-7d8e-4cbb-9c8f-61e80301a44f</vt:lpwstr>
  </property>
  <property fmtid="{D5CDD505-2E9C-101B-9397-08002B2CF9AE}" pid="24" name="ldac8aee9d1f469e8cd8c3f8d6a615f2">
    <vt:lpwstr/>
  </property>
  <property fmtid="{D5CDD505-2E9C-101B-9397-08002B2CF9AE}" pid="25" name="Solution Areas">
    <vt:lpwstr>3477;#Business Applications|bc6a3471-5036-4c6f-8724-05bc21271c2e</vt:lpwstr>
  </property>
  <property fmtid="{D5CDD505-2E9C-101B-9397-08002B2CF9AE}" pid="26" name="EmployeeRole">
    <vt:lpwstr/>
  </property>
  <property fmtid="{D5CDD505-2E9C-101B-9397-08002B2CF9AE}" pid="27" name="NewsTopic">
    <vt:lpwstr/>
  </property>
  <property fmtid="{D5CDD505-2E9C-101B-9397-08002B2CF9AE}" pid="28" name="Roles">
    <vt:lpwstr/>
  </property>
  <property fmtid="{D5CDD505-2E9C-101B-9397-08002B2CF9AE}" pid="29" name="NewsSource">
    <vt:lpwstr/>
  </property>
  <property fmtid="{D5CDD505-2E9C-101B-9397-08002B2CF9AE}" pid="30" name="MSProfessions">
    <vt:lpwstr>3100;#Marketing|6bac43fe-835f-4207-8dba-9b6899aa3139</vt:lpwstr>
  </property>
  <property fmtid="{D5CDD505-2E9C-101B-9397-08002B2CF9AE}" pid="31" name="SMSGTags">
    <vt:lpwstr/>
  </property>
  <property fmtid="{D5CDD505-2E9C-101B-9397-08002B2CF9AE}" pid="32" name="MSPhysicalGeography">
    <vt:lpwstr/>
  </property>
  <property fmtid="{D5CDD505-2E9C-101B-9397-08002B2CF9AE}" pid="33" name="EnterpriseDomainTags">
    <vt:lpwstr/>
  </property>
  <property fmtid="{D5CDD505-2E9C-101B-9397-08002B2CF9AE}" pid="34" name="j3562c58ee414e028925bc902cfc01a1">
    <vt:lpwstr/>
  </property>
  <property fmtid="{D5CDD505-2E9C-101B-9397-08002B2CF9AE}" pid="35" name="Segments">
    <vt:lpwstr/>
  </property>
  <property fmtid="{D5CDD505-2E9C-101B-9397-08002B2CF9AE}" pid="36" name="Partners">
    <vt:lpwstr/>
  </property>
  <property fmtid="{D5CDD505-2E9C-101B-9397-08002B2CF9AE}" pid="37" name="ActivitiesAndPrograms">
    <vt:lpwstr/>
  </property>
  <property fmtid="{D5CDD505-2E9C-101B-9397-08002B2CF9AE}" pid="38" name="la4444b61d19467597d63190b69ac227">
    <vt:lpwstr/>
  </property>
  <property fmtid="{D5CDD505-2E9C-101B-9397-08002B2CF9AE}" pid="39" name="Topics">
    <vt:lpwstr/>
  </property>
  <property fmtid="{D5CDD505-2E9C-101B-9397-08002B2CF9AE}" pid="40" name="Groups">
    <vt:lpwstr/>
  </property>
  <property fmtid="{D5CDD505-2E9C-101B-9397-08002B2CF9AE}" pid="41" name="Languages">
    <vt:lpwstr/>
  </property>
  <property fmtid="{D5CDD505-2E9C-101B-9397-08002B2CF9AE}" pid="42" name="of67e5d4b76f4a9db8769983fda9cec0">
    <vt:lpwstr/>
  </property>
</Properties>
</file>